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88" r:id="rId2"/>
    <p:sldId id="273"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2" r:id="rId25"/>
    <p:sldId id="283" r:id="rId26"/>
    <p:sldId id="284" r:id="rId27"/>
    <p:sldId id="285" r:id="rId28"/>
    <p:sldId id="286" r:id="rId29"/>
    <p:sldId id="28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94660"/>
  </p:normalViewPr>
  <p:slideViewPr>
    <p:cSldViewPr snapToGrid="0">
      <p:cViewPr varScale="1">
        <p:scale>
          <a:sx n="119" d="100"/>
          <a:sy n="119" d="100"/>
        </p:scale>
        <p:origin x="835"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2B022-A319-441D-B702-157A00A3ACB0}" type="datetimeFigureOut">
              <a:rPr lang="en-US" smtClean="0"/>
              <a:t>10/29/2024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6BED1-8913-4B64-8CEA-106F09A103FA}" type="slidenum">
              <a:rPr lang="en-US" smtClean="0"/>
              <a:t>‹#›</a:t>
            </a:fld>
            <a:endParaRPr lang="en-US"/>
          </a:p>
        </p:txBody>
      </p:sp>
    </p:spTree>
    <p:extLst>
      <p:ext uri="{BB962C8B-B14F-4D97-AF65-F5344CB8AC3E}">
        <p14:creationId xmlns:p14="http://schemas.microsoft.com/office/powerpoint/2010/main" val="65388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6BED1-8913-4B64-8CEA-106F09A103FA}" type="slidenum">
              <a:rPr lang="en-US" smtClean="0"/>
              <a:t>18</a:t>
            </a:fld>
            <a:endParaRPr lang="en-US"/>
          </a:p>
        </p:txBody>
      </p:sp>
    </p:spTree>
    <p:extLst>
      <p:ext uri="{BB962C8B-B14F-4D97-AF65-F5344CB8AC3E}">
        <p14:creationId xmlns:p14="http://schemas.microsoft.com/office/powerpoint/2010/main" val="248347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A6BED1-8913-4B64-8CEA-106F09A103FA}" type="slidenum">
              <a:rPr lang="en-US" smtClean="0"/>
              <a:t>27</a:t>
            </a:fld>
            <a:endParaRPr lang="en-US"/>
          </a:p>
        </p:txBody>
      </p:sp>
    </p:spTree>
    <p:extLst>
      <p:ext uri="{BB962C8B-B14F-4D97-AF65-F5344CB8AC3E}">
        <p14:creationId xmlns:p14="http://schemas.microsoft.com/office/powerpoint/2010/main" val="1364956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A6BED1-8913-4B64-8CEA-106F09A103FA}" type="slidenum">
              <a:rPr lang="en-US" smtClean="0"/>
              <a:t>28</a:t>
            </a:fld>
            <a:endParaRPr lang="en-US"/>
          </a:p>
        </p:txBody>
      </p:sp>
    </p:spTree>
    <p:extLst>
      <p:ext uri="{BB962C8B-B14F-4D97-AF65-F5344CB8AC3E}">
        <p14:creationId xmlns:p14="http://schemas.microsoft.com/office/powerpoint/2010/main" val="346974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A6BED1-8913-4B64-8CEA-106F09A103FA}" type="slidenum">
              <a:rPr lang="en-US" smtClean="0"/>
              <a:t>29</a:t>
            </a:fld>
            <a:endParaRPr lang="en-US"/>
          </a:p>
        </p:txBody>
      </p:sp>
    </p:spTree>
    <p:extLst>
      <p:ext uri="{BB962C8B-B14F-4D97-AF65-F5344CB8AC3E}">
        <p14:creationId xmlns:p14="http://schemas.microsoft.com/office/powerpoint/2010/main" val="2040175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12446-488A-4B81-942A-A69984251B94}" type="slidenum">
              <a:rPr lang="en-US" smtClean="0"/>
              <a:t>‹#›</a:t>
            </a:fld>
            <a:endParaRPr lang="en-US"/>
          </a:p>
        </p:txBody>
      </p:sp>
    </p:spTree>
    <p:extLst>
      <p:ext uri="{BB962C8B-B14F-4D97-AF65-F5344CB8AC3E}">
        <p14:creationId xmlns:p14="http://schemas.microsoft.com/office/powerpoint/2010/main" val="290763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12446-488A-4B81-942A-A69984251B94}" type="slidenum">
              <a:rPr lang="en-US" smtClean="0"/>
              <a:t>‹#›</a:t>
            </a:fld>
            <a:endParaRPr lang="en-US"/>
          </a:p>
        </p:txBody>
      </p:sp>
    </p:spTree>
    <p:extLst>
      <p:ext uri="{BB962C8B-B14F-4D97-AF65-F5344CB8AC3E}">
        <p14:creationId xmlns:p14="http://schemas.microsoft.com/office/powerpoint/2010/main" val="2112011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12446-488A-4B81-942A-A69984251B94}" type="slidenum">
              <a:rPr lang="en-US" smtClean="0"/>
              <a:t>‹#›</a:t>
            </a:fld>
            <a:endParaRPr lang="en-US"/>
          </a:p>
        </p:txBody>
      </p:sp>
    </p:spTree>
    <p:extLst>
      <p:ext uri="{BB962C8B-B14F-4D97-AF65-F5344CB8AC3E}">
        <p14:creationId xmlns:p14="http://schemas.microsoft.com/office/powerpoint/2010/main" val="175134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39799"/>
          </a:xfrm>
        </p:spPr>
        <p:txBody>
          <a:bodyPr>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12446-488A-4B81-942A-A69984251B94}" type="slidenum">
              <a:rPr lang="en-US" smtClean="0"/>
              <a:t>‹#›</a:t>
            </a:fld>
            <a:endParaRPr lang="en-US" dirty="0"/>
          </a:p>
        </p:txBody>
      </p:sp>
    </p:spTree>
    <p:extLst>
      <p:ext uri="{BB962C8B-B14F-4D97-AF65-F5344CB8AC3E}">
        <p14:creationId xmlns:p14="http://schemas.microsoft.com/office/powerpoint/2010/main" val="397049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12446-488A-4B81-942A-A69984251B94}" type="slidenum">
              <a:rPr lang="en-US" smtClean="0"/>
              <a:t>‹#›</a:t>
            </a:fld>
            <a:endParaRPr lang="en-US"/>
          </a:p>
        </p:txBody>
      </p:sp>
    </p:spTree>
    <p:extLst>
      <p:ext uri="{BB962C8B-B14F-4D97-AF65-F5344CB8AC3E}">
        <p14:creationId xmlns:p14="http://schemas.microsoft.com/office/powerpoint/2010/main" val="62439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12446-488A-4B81-942A-A69984251B94}" type="slidenum">
              <a:rPr lang="en-US" smtClean="0"/>
              <a:t>‹#›</a:t>
            </a:fld>
            <a:endParaRPr lang="en-US"/>
          </a:p>
        </p:txBody>
      </p:sp>
    </p:spTree>
    <p:extLst>
      <p:ext uri="{BB962C8B-B14F-4D97-AF65-F5344CB8AC3E}">
        <p14:creationId xmlns:p14="http://schemas.microsoft.com/office/powerpoint/2010/main" val="4144631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912446-488A-4B81-942A-A69984251B94}" type="slidenum">
              <a:rPr lang="en-US" smtClean="0"/>
              <a:t>‹#›</a:t>
            </a:fld>
            <a:endParaRPr lang="en-US"/>
          </a:p>
        </p:txBody>
      </p:sp>
    </p:spTree>
    <p:extLst>
      <p:ext uri="{BB962C8B-B14F-4D97-AF65-F5344CB8AC3E}">
        <p14:creationId xmlns:p14="http://schemas.microsoft.com/office/powerpoint/2010/main" val="367602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12446-488A-4B81-942A-A69984251B94}" type="slidenum">
              <a:rPr lang="en-US" smtClean="0"/>
              <a:t>‹#›</a:t>
            </a:fld>
            <a:endParaRPr lang="en-US"/>
          </a:p>
        </p:txBody>
      </p:sp>
    </p:spTree>
    <p:extLst>
      <p:ext uri="{BB962C8B-B14F-4D97-AF65-F5344CB8AC3E}">
        <p14:creationId xmlns:p14="http://schemas.microsoft.com/office/powerpoint/2010/main" val="1832999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912446-488A-4B81-942A-A69984251B94}" type="slidenum">
              <a:rPr lang="en-US" smtClean="0"/>
              <a:t>‹#›</a:t>
            </a:fld>
            <a:endParaRPr lang="en-US"/>
          </a:p>
        </p:txBody>
      </p:sp>
    </p:spTree>
    <p:extLst>
      <p:ext uri="{BB962C8B-B14F-4D97-AF65-F5344CB8AC3E}">
        <p14:creationId xmlns:p14="http://schemas.microsoft.com/office/powerpoint/2010/main" val="400457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12446-488A-4B81-942A-A69984251B94}" type="slidenum">
              <a:rPr lang="en-US" smtClean="0"/>
              <a:t>‹#›</a:t>
            </a:fld>
            <a:endParaRPr lang="en-US"/>
          </a:p>
        </p:txBody>
      </p:sp>
    </p:spTree>
    <p:extLst>
      <p:ext uri="{BB962C8B-B14F-4D97-AF65-F5344CB8AC3E}">
        <p14:creationId xmlns:p14="http://schemas.microsoft.com/office/powerpoint/2010/main" val="112142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12446-488A-4B81-942A-A69984251B94}" type="slidenum">
              <a:rPr lang="en-US" smtClean="0"/>
              <a:t>‹#›</a:t>
            </a:fld>
            <a:endParaRPr lang="en-US"/>
          </a:p>
        </p:txBody>
      </p:sp>
    </p:spTree>
    <p:extLst>
      <p:ext uri="{BB962C8B-B14F-4D97-AF65-F5344CB8AC3E}">
        <p14:creationId xmlns:p14="http://schemas.microsoft.com/office/powerpoint/2010/main" val="378503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3A72F-DE9C-4B19-BF26-8D18B159F93C}" type="slidenum">
              <a:rPr lang="en-US" smtClean="0"/>
              <a:pPr/>
              <a:t>‹#›</a:t>
            </a:fld>
            <a:endParaRPr lang="en-US" dirty="0"/>
          </a:p>
        </p:txBody>
      </p:sp>
    </p:spTree>
    <p:extLst>
      <p:ext uri="{BB962C8B-B14F-4D97-AF65-F5344CB8AC3E}">
        <p14:creationId xmlns:p14="http://schemas.microsoft.com/office/powerpoint/2010/main" val="1610215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cl.northwestern.edu/netlogo" TargetMode="External"/><Relationship Id="rId2" Type="http://schemas.openxmlformats.org/officeDocument/2006/relationships/hyperlink" Target="http://www.railsback-grimm-abm-book.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F57882-C776-8F7F-DA2C-A38970D7A23F}"/>
              </a:ext>
            </a:extLst>
          </p:cNvPr>
          <p:cNvSpPr>
            <a:spLocks noGrp="1"/>
          </p:cNvSpPr>
          <p:nvPr>
            <p:ph type="ctrTitle"/>
          </p:nvPr>
        </p:nvSpPr>
        <p:spPr>
          <a:xfrm>
            <a:off x="685800" y="517058"/>
            <a:ext cx="7772400" cy="1421214"/>
          </a:xfrm>
        </p:spPr>
        <p:txBody>
          <a:bodyPr>
            <a:normAutofit/>
          </a:bodyPr>
          <a:lstStyle/>
          <a:p>
            <a:r>
              <a:rPr lang="en-US" sz="4000" dirty="0"/>
              <a:t>Analyzing </a:t>
            </a:r>
            <a:r>
              <a:rPr lang="en-US" sz="4000" dirty="0" err="1"/>
              <a:t>BehaviorSpace</a:t>
            </a:r>
            <a:r>
              <a:rPr lang="en-US" sz="4000" dirty="0"/>
              <a:t> Results with Excel’s PivotTables</a:t>
            </a:r>
          </a:p>
        </p:txBody>
      </p:sp>
      <p:sp>
        <p:nvSpPr>
          <p:cNvPr id="5" name="Subtitle 4">
            <a:extLst>
              <a:ext uri="{FF2B5EF4-FFF2-40B4-BE49-F238E27FC236}">
                <a16:creationId xmlns:a16="http://schemas.microsoft.com/office/drawing/2014/main" id="{37E9F911-82D8-1354-3F0D-F208DEDAEAF8}"/>
              </a:ext>
            </a:extLst>
          </p:cNvPr>
          <p:cNvSpPr>
            <a:spLocks noGrp="1"/>
          </p:cNvSpPr>
          <p:nvPr>
            <p:ph type="subTitle" idx="1"/>
          </p:nvPr>
        </p:nvSpPr>
        <p:spPr>
          <a:xfrm>
            <a:off x="1143000" y="2163651"/>
            <a:ext cx="6858000" cy="4262907"/>
          </a:xfrm>
        </p:spPr>
        <p:txBody>
          <a:bodyPr>
            <a:normAutofit fontScale="70000" lnSpcReduction="20000"/>
          </a:bodyPr>
          <a:lstStyle/>
          <a:p>
            <a:r>
              <a:rPr lang="en-US" sz="2900" dirty="0"/>
              <a:t>Steven Railsback</a:t>
            </a:r>
          </a:p>
          <a:p>
            <a:r>
              <a:rPr lang="en-US" sz="2900" dirty="0"/>
              <a:t>Lang Railsback &amp; Assoc.</a:t>
            </a:r>
            <a:br>
              <a:rPr lang="en-US" sz="2900" dirty="0"/>
            </a:br>
            <a:r>
              <a:rPr lang="en-US" sz="2900" dirty="0"/>
              <a:t>Arcata, CA, USA</a:t>
            </a:r>
          </a:p>
          <a:p>
            <a:r>
              <a:rPr lang="en-US" sz="2900" dirty="0"/>
              <a:t>Last updated</a:t>
            </a:r>
            <a:r>
              <a:rPr lang="en-US" sz="2900"/>
              <a:t>: 29 </a:t>
            </a:r>
            <a:r>
              <a:rPr lang="en-US" sz="2900" dirty="0"/>
              <a:t>October 2024</a:t>
            </a:r>
          </a:p>
          <a:p>
            <a:endParaRPr lang="en-US" dirty="0"/>
          </a:p>
          <a:p>
            <a:r>
              <a:rPr lang="en-US" dirty="0"/>
              <a:t>Copyright 2024 by Lang Railsback &amp; Associates. You are welcome to use, distribute, and modify this document but not to restrict its use or distribution.</a:t>
            </a:r>
          </a:p>
          <a:p>
            <a:endParaRPr lang="en-US" dirty="0"/>
          </a:p>
          <a:p>
            <a:r>
              <a:rPr lang="en-US" dirty="0"/>
              <a:t>For further guidance on designing and analyzing agent-based models in </a:t>
            </a:r>
            <a:r>
              <a:rPr lang="en-US" dirty="0" err="1"/>
              <a:t>NetLogo</a:t>
            </a:r>
            <a:r>
              <a:rPr lang="en-US" dirty="0"/>
              <a:t>, please see our textbook: </a:t>
            </a:r>
            <a:r>
              <a:rPr lang="en-US" dirty="0">
                <a:hlinkClick r:id="rId2"/>
              </a:rPr>
              <a:t>www.Railsback-grimm-abm-book.com</a:t>
            </a:r>
            <a:r>
              <a:rPr lang="en-US" dirty="0"/>
              <a:t>. </a:t>
            </a:r>
            <a:r>
              <a:rPr lang="en-US" dirty="0" err="1"/>
              <a:t>NetLogo</a:t>
            </a:r>
            <a:r>
              <a:rPr lang="en-US" dirty="0"/>
              <a:t> is available at: </a:t>
            </a:r>
            <a:r>
              <a:rPr lang="en-US" dirty="0">
                <a:hlinkClick r:id="rId3"/>
              </a:rPr>
              <a:t>ccl.northwestern.edu/</a:t>
            </a:r>
            <a:r>
              <a:rPr lang="en-US" dirty="0" err="1">
                <a:hlinkClick r:id="rId3"/>
              </a:rPr>
              <a:t>netlogo</a:t>
            </a:r>
            <a:r>
              <a:rPr lang="en-US"/>
              <a:t>. </a:t>
            </a:r>
          </a:p>
          <a:p>
            <a:endParaRPr lang="en-US"/>
          </a:p>
          <a:p>
            <a:r>
              <a:rPr lang="en-US"/>
              <a:t>If you find this document useful or have suggestions to improve it, please let me know by posting a note to the NetLogo Forum or by email: Steve@LangRailsback.com</a:t>
            </a:r>
            <a:endParaRPr lang="en-US" dirty="0"/>
          </a:p>
        </p:txBody>
      </p:sp>
      <p:sp>
        <p:nvSpPr>
          <p:cNvPr id="6" name="Slide Number Placeholder 5">
            <a:extLst>
              <a:ext uri="{FF2B5EF4-FFF2-40B4-BE49-F238E27FC236}">
                <a16:creationId xmlns:a16="http://schemas.microsoft.com/office/drawing/2014/main" id="{43A4F399-13DB-7077-7055-E005E9C11ECF}"/>
              </a:ext>
            </a:extLst>
          </p:cNvPr>
          <p:cNvSpPr>
            <a:spLocks noGrp="1"/>
          </p:cNvSpPr>
          <p:nvPr>
            <p:ph type="sldNum" sz="quarter" idx="12"/>
          </p:nvPr>
        </p:nvSpPr>
        <p:spPr/>
        <p:txBody>
          <a:bodyPr/>
          <a:lstStyle/>
          <a:p>
            <a:fld id="{51912446-488A-4B81-942A-A69984251B94}" type="slidenum">
              <a:rPr lang="en-US" smtClean="0"/>
              <a:t>1</a:t>
            </a:fld>
            <a:endParaRPr lang="en-US"/>
          </a:p>
        </p:txBody>
      </p:sp>
    </p:spTree>
    <p:extLst>
      <p:ext uri="{BB962C8B-B14F-4D97-AF65-F5344CB8AC3E}">
        <p14:creationId xmlns:p14="http://schemas.microsoft.com/office/powerpoint/2010/main" val="4117799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5187-E825-351A-0B8C-7E8210E7D291}"/>
              </a:ext>
            </a:extLst>
          </p:cNvPr>
          <p:cNvSpPr>
            <a:spLocks noGrp="1"/>
          </p:cNvSpPr>
          <p:nvPr>
            <p:ph type="title"/>
          </p:nvPr>
        </p:nvSpPr>
        <p:spPr>
          <a:solidFill>
            <a:schemeClr val="accent1">
              <a:lumMod val="20000"/>
              <a:lumOff val="80000"/>
            </a:schemeClr>
          </a:solidFill>
        </p:spPr>
        <p:txBody>
          <a:bodyPr/>
          <a:lstStyle/>
          <a:p>
            <a:r>
              <a:rPr lang="en-US" dirty="0"/>
              <a:t>Tips and tricks (2): Graphing</a:t>
            </a:r>
          </a:p>
        </p:txBody>
      </p:sp>
      <p:sp>
        <p:nvSpPr>
          <p:cNvPr id="3" name="Content Placeholder 2">
            <a:extLst>
              <a:ext uri="{FF2B5EF4-FFF2-40B4-BE49-F238E27FC236}">
                <a16:creationId xmlns:a16="http://schemas.microsoft.com/office/drawing/2014/main" id="{93714EBD-98F2-6B28-8774-E52C9FBF708E}"/>
              </a:ext>
            </a:extLst>
          </p:cNvPr>
          <p:cNvSpPr>
            <a:spLocks noGrp="1"/>
          </p:cNvSpPr>
          <p:nvPr>
            <p:ph idx="1"/>
          </p:nvPr>
        </p:nvSpPr>
        <p:spPr>
          <a:xfrm>
            <a:off x="628650" y="1277377"/>
            <a:ext cx="7886700" cy="4059879"/>
          </a:xfrm>
        </p:spPr>
        <p:txBody>
          <a:bodyPr>
            <a:normAutofit fontScale="85000" lnSpcReduction="10000"/>
          </a:bodyPr>
          <a:lstStyle/>
          <a:p>
            <a:r>
              <a:rPr lang="en-US" dirty="0"/>
              <a:t>Usually, the first thing to do with </a:t>
            </a:r>
            <a:r>
              <a:rPr lang="en-US" dirty="0" err="1"/>
              <a:t>PTab</a:t>
            </a:r>
            <a:r>
              <a:rPr lang="en-US" dirty="0"/>
              <a:t> results is graph them. </a:t>
            </a:r>
          </a:p>
          <a:p>
            <a:r>
              <a:rPr lang="en-US" dirty="0"/>
              <a:t>If you try to simply select the </a:t>
            </a:r>
            <a:r>
              <a:rPr lang="en-US" dirty="0" err="1"/>
              <a:t>PTab</a:t>
            </a:r>
            <a:r>
              <a:rPr lang="en-US" dirty="0"/>
              <a:t> results and insert an Excel scatter plot (the only kind of graph that usually makes sense) you will find that Excel (idiotically) does not let you do so.</a:t>
            </a:r>
          </a:p>
          <a:p>
            <a:r>
              <a:rPr lang="en-US" dirty="0"/>
              <a:t>You can create a “Line” plot, but these are very dangerous—they look like XY plots but the X value on the chart is not always the X value of your data. Excel Line plots space all points evenly across the X axis, so if your data do not have evenly spaced X values the plot will be distorted. Excel even (very idiotically) lets you calculate regression lines for Line plots even though they can be meaningless and misleading.</a:t>
            </a:r>
          </a:p>
          <a:p>
            <a:r>
              <a:rPr lang="en-US" dirty="0"/>
              <a:t>Excel also has a PivotChart tool that works like PivotTables but creates charts instead of tables. But PivotChart (also idiotically) does not support XY plots.</a:t>
            </a:r>
          </a:p>
          <a:p>
            <a:r>
              <a:rPr lang="en-US" dirty="0"/>
              <a:t>If you want to make an Excel XY plot of your results, simply copy the </a:t>
            </a:r>
            <a:r>
              <a:rPr lang="en-US" dirty="0" err="1"/>
              <a:t>PTab</a:t>
            </a:r>
            <a:r>
              <a:rPr lang="en-US" dirty="0"/>
              <a:t> and paste the values elsewhere in your Excel file (using </a:t>
            </a:r>
            <a:r>
              <a:rPr lang="en-US" dirty="0">
                <a:effectLst>
                  <a:outerShdw blurRad="38100" dist="38100" dir="2700000" algn="tl">
                    <a:srgbClr val="000000">
                      <a:alpha val="43137"/>
                    </a:srgbClr>
                  </a:outerShdw>
                </a:effectLst>
              </a:rPr>
              <a:t>Paste As Values</a:t>
            </a:r>
            <a:r>
              <a:rPr lang="en-US" dirty="0"/>
              <a:t>), and then create the plot.</a:t>
            </a:r>
          </a:p>
          <a:p>
            <a:r>
              <a:rPr lang="en-US" dirty="0"/>
              <a:t>If you have other software for graphing, use it.</a:t>
            </a:r>
          </a:p>
        </p:txBody>
      </p:sp>
      <p:pic>
        <p:nvPicPr>
          <p:cNvPr id="5" name="Picture 4">
            <a:extLst>
              <a:ext uri="{FF2B5EF4-FFF2-40B4-BE49-F238E27FC236}">
                <a16:creationId xmlns:a16="http://schemas.microsoft.com/office/drawing/2014/main" id="{8D42627D-796F-D8B4-694C-B4334C28CBF7}"/>
              </a:ext>
            </a:extLst>
          </p:cNvPr>
          <p:cNvPicPr>
            <a:picLocks noChangeAspect="1"/>
          </p:cNvPicPr>
          <p:nvPr/>
        </p:nvPicPr>
        <p:blipFill>
          <a:blip r:embed="rId2"/>
          <a:srcRect r="22929" b="20244"/>
          <a:stretch/>
        </p:blipFill>
        <p:spPr>
          <a:xfrm>
            <a:off x="6232765" y="4782978"/>
            <a:ext cx="2691791" cy="1971458"/>
          </a:xfrm>
          <a:prstGeom prst="rect">
            <a:avLst/>
          </a:prstGeom>
          <a:solidFill>
            <a:schemeClr val="bg1">
              <a:lumMod val="95000"/>
            </a:schemeClr>
          </a:solidFill>
        </p:spPr>
      </p:pic>
      <p:cxnSp>
        <p:nvCxnSpPr>
          <p:cNvPr id="7" name="Straight Arrow Connector 6">
            <a:extLst>
              <a:ext uri="{FF2B5EF4-FFF2-40B4-BE49-F238E27FC236}">
                <a16:creationId xmlns:a16="http://schemas.microsoft.com/office/drawing/2014/main" id="{F92826EE-195E-00C9-E6F2-079863EB604E}"/>
              </a:ext>
            </a:extLst>
          </p:cNvPr>
          <p:cNvCxnSpPr>
            <a:cxnSpLocks/>
          </p:cNvCxnSpPr>
          <p:nvPr/>
        </p:nvCxnSpPr>
        <p:spPr>
          <a:xfrm>
            <a:off x="5390795" y="5151956"/>
            <a:ext cx="833569" cy="323324"/>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8C2E440-A40C-DC12-2CE0-25D89284B715}"/>
              </a:ext>
            </a:extLst>
          </p:cNvPr>
          <p:cNvSpPr>
            <a:spLocks noGrp="1"/>
          </p:cNvSpPr>
          <p:nvPr>
            <p:ph type="sldNum" sz="quarter" idx="12"/>
          </p:nvPr>
        </p:nvSpPr>
        <p:spPr/>
        <p:txBody>
          <a:bodyPr/>
          <a:lstStyle/>
          <a:p>
            <a:fld id="{51912446-488A-4B81-942A-A69984251B94}" type="slidenum">
              <a:rPr lang="en-US" smtClean="0"/>
              <a:t>10</a:t>
            </a:fld>
            <a:endParaRPr lang="en-US" dirty="0"/>
          </a:p>
        </p:txBody>
      </p:sp>
    </p:spTree>
    <p:extLst>
      <p:ext uri="{BB962C8B-B14F-4D97-AF65-F5344CB8AC3E}">
        <p14:creationId xmlns:p14="http://schemas.microsoft.com/office/powerpoint/2010/main" val="694824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B384-34D3-32AF-B47D-568FA9CD00EB}"/>
              </a:ext>
            </a:extLst>
          </p:cNvPr>
          <p:cNvSpPr>
            <a:spLocks noGrp="1"/>
          </p:cNvSpPr>
          <p:nvPr>
            <p:ph type="title"/>
          </p:nvPr>
        </p:nvSpPr>
        <p:spPr>
          <a:solidFill>
            <a:schemeClr val="accent1">
              <a:lumMod val="20000"/>
              <a:lumOff val="80000"/>
            </a:schemeClr>
          </a:solidFill>
        </p:spPr>
        <p:txBody>
          <a:bodyPr/>
          <a:lstStyle/>
          <a:p>
            <a:r>
              <a:rPr lang="en-US" dirty="0"/>
              <a:t>Tips and tricks (3a): Filtering results</a:t>
            </a:r>
          </a:p>
        </p:txBody>
      </p:sp>
      <p:sp>
        <p:nvSpPr>
          <p:cNvPr id="3" name="Content Placeholder 2">
            <a:extLst>
              <a:ext uri="{FF2B5EF4-FFF2-40B4-BE49-F238E27FC236}">
                <a16:creationId xmlns:a16="http://schemas.microsoft.com/office/drawing/2014/main" id="{C91C8544-DBC5-AB9A-8B2B-468E2A7DFA49}"/>
              </a:ext>
            </a:extLst>
          </p:cNvPr>
          <p:cNvSpPr>
            <a:spLocks noGrp="1"/>
          </p:cNvSpPr>
          <p:nvPr>
            <p:ph idx="1"/>
          </p:nvPr>
        </p:nvSpPr>
        <p:spPr>
          <a:xfrm>
            <a:off x="241540" y="1825624"/>
            <a:ext cx="3794955" cy="4667249"/>
          </a:xfrm>
        </p:spPr>
        <p:txBody>
          <a:bodyPr>
            <a:normAutofit fontScale="92500" lnSpcReduction="10000"/>
          </a:bodyPr>
          <a:lstStyle/>
          <a:p>
            <a:r>
              <a:rPr lang="en-US" dirty="0"/>
              <a:t>Often, we want to analyze only some of the results. For our first sensitivity experiment, we might want to ignore the first 200 time steps because they are too influenced by the model’s initial conditions.</a:t>
            </a:r>
          </a:p>
          <a:p>
            <a:r>
              <a:rPr lang="en-US" dirty="0"/>
              <a:t>You can filter out steps &lt;201 by dragging the [step] variable into the Filter box of the Field List.</a:t>
            </a:r>
          </a:p>
          <a:p>
            <a:r>
              <a:rPr lang="en-US" dirty="0"/>
              <a:t>This causes “[step]” to appear as a filter at the top of the table. Click on the chooser to select which steps to include in the analysis.</a:t>
            </a:r>
          </a:p>
          <a:p>
            <a:r>
              <a:rPr lang="en-US" dirty="0"/>
              <a:t>With 1001 steps in the simulation, this is tedious, so...</a:t>
            </a:r>
          </a:p>
        </p:txBody>
      </p:sp>
      <p:pic>
        <p:nvPicPr>
          <p:cNvPr id="7" name="Picture 6">
            <a:extLst>
              <a:ext uri="{FF2B5EF4-FFF2-40B4-BE49-F238E27FC236}">
                <a16:creationId xmlns:a16="http://schemas.microsoft.com/office/drawing/2014/main" id="{E9DB8A1B-64ED-AF68-B038-CAE5CEFC6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578" y="1825624"/>
            <a:ext cx="4750565" cy="3647839"/>
          </a:xfrm>
          <a:prstGeom prst="rect">
            <a:avLst/>
          </a:prstGeom>
          <a:ln>
            <a:solidFill>
              <a:schemeClr val="tx1"/>
            </a:solidFill>
          </a:ln>
          <a:effectLst>
            <a:outerShdw blurRad="292100" dist="139700" dir="2700000" algn="tl" rotWithShape="0">
              <a:srgbClr val="333333">
                <a:alpha val="65000"/>
              </a:srgbClr>
            </a:outerShdw>
          </a:effectLst>
        </p:spPr>
      </p:pic>
      <p:cxnSp>
        <p:nvCxnSpPr>
          <p:cNvPr id="9" name="Straight Arrow Connector 8">
            <a:extLst>
              <a:ext uri="{FF2B5EF4-FFF2-40B4-BE49-F238E27FC236}">
                <a16:creationId xmlns:a16="http://schemas.microsoft.com/office/drawing/2014/main" id="{161DF0D2-E30A-8162-60CF-DF8E42D7740B}"/>
              </a:ext>
            </a:extLst>
          </p:cNvPr>
          <p:cNvCxnSpPr>
            <a:cxnSpLocks/>
          </p:cNvCxnSpPr>
          <p:nvPr/>
        </p:nvCxnSpPr>
        <p:spPr>
          <a:xfrm>
            <a:off x="3778370" y="4157932"/>
            <a:ext cx="3168039" cy="954625"/>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24C552E-D4FE-6E98-C99E-536AF0589774}"/>
              </a:ext>
            </a:extLst>
          </p:cNvPr>
          <p:cNvCxnSpPr>
            <a:cxnSpLocks/>
          </p:cNvCxnSpPr>
          <p:nvPr/>
        </p:nvCxnSpPr>
        <p:spPr>
          <a:xfrm flipV="1">
            <a:off x="2955985" y="2076345"/>
            <a:ext cx="2085845" cy="2823459"/>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D431F3C-CDA6-7A59-5C9B-66C84D4B4BF5}"/>
              </a:ext>
            </a:extLst>
          </p:cNvPr>
          <p:cNvSpPr>
            <a:spLocks noGrp="1"/>
          </p:cNvSpPr>
          <p:nvPr>
            <p:ph type="sldNum" sz="quarter" idx="12"/>
          </p:nvPr>
        </p:nvSpPr>
        <p:spPr/>
        <p:txBody>
          <a:bodyPr/>
          <a:lstStyle/>
          <a:p>
            <a:fld id="{51912446-488A-4B81-942A-A69984251B94}" type="slidenum">
              <a:rPr lang="en-US" smtClean="0"/>
              <a:t>11</a:t>
            </a:fld>
            <a:endParaRPr lang="en-US" dirty="0"/>
          </a:p>
        </p:txBody>
      </p:sp>
    </p:spTree>
    <p:extLst>
      <p:ext uri="{BB962C8B-B14F-4D97-AF65-F5344CB8AC3E}">
        <p14:creationId xmlns:p14="http://schemas.microsoft.com/office/powerpoint/2010/main" val="1052498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59F0A-A1B5-30A5-F581-5A9099A84B9F}"/>
              </a:ext>
            </a:extLst>
          </p:cNvPr>
          <p:cNvSpPr>
            <a:spLocks noGrp="1"/>
          </p:cNvSpPr>
          <p:nvPr>
            <p:ph type="title"/>
          </p:nvPr>
        </p:nvSpPr>
        <p:spPr>
          <a:xfrm>
            <a:off x="628650" y="365126"/>
            <a:ext cx="8035416" cy="939799"/>
          </a:xfrm>
          <a:solidFill>
            <a:schemeClr val="accent1">
              <a:lumMod val="20000"/>
              <a:lumOff val="80000"/>
            </a:schemeClr>
          </a:solidFill>
        </p:spPr>
        <p:txBody>
          <a:bodyPr>
            <a:normAutofit fontScale="90000"/>
          </a:bodyPr>
          <a:lstStyle/>
          <a:p>
            <a:r>
              <a:rPr lang="en-US" dirty="0"/>
              <a:t>Tips and tricks (3b): Adding a variable to a </a:t>
            </a:r>
            <a:r>
              <a:rPr lang="en-US" dirty="0" err="1"/>
              <a:t>PTab</a:t>
            </a:r>
            <a:endParaRPr lang="en-US" dirty="0"/>
          </a:p>
        </p:txBody>
      </p:sp>
      <p:sp>
        <p:nvSpPr>
          <p:cNvPr id="3" name="Content Placeholder 2">
            <a:extLst>
              <a:ext uri="{FF2B5EF4-FFF2-40B4-BE49-F238E27FC236}">
                <a16:creationId xmlns:a16="http://schemas.microsoft.com/office/drawing/2014/main" id="{FE413151-4CD0-D055-7CB5-CB91B5E939D2}"/>
              </a:ext>
            </a:extLst>
          </p:cNvPr>
          <p:cNvSpPr>
            <a:spLocks noGrp="1"/>
          </p:cNvSpPr>
          <p:nvPr>
            <p:ph idx="1"/>
          </p:nvPr>
        </p:nvSpPr>
        <p:spPr>
          <a:xfrm>
            <a:off x="391064" y="1825625"/>
            <a:ext cx="4090001" cy="4351338"/>
          </a:xfrm>
        </p:spPr>
        <p:txBody>
          <a:bodyPr>
            <a:normAutofit fontScale="92500" lnSpcReduction="20000"/>
          </a:bodyPr>
          <a:lstStyle/>
          <a:p>
            <a:r>
              <a:rPr lang="en-US" dirty="0"/>
              <a:t>We often want to add a variable that we create in Excel from the </a:t>
            </a:r>
            <a:r>
              <a:rPr lang="en-US" dirty="0" err="1"/>
              <a:t>BeSp</a:t>
            </a:r>
            <a:r>
              <a:rPr lang="en-US" dirty="0"/>
              <a:t> results to a </a:t>
            </a:r>
            <a:r>
              <a:rPr lang="en-US" dirty="0" err="1"/>
              <a:t>PTab</a:t>
            </a:r>
            <a:r>
              <a:rPr lang="en-US" dirty="0"/>
              <a:t>. One way to filter out the first 200 time steps is to create a TRUE-FALSE variable that reports whether a row of results was from after the 200</a:t>
            </a:r>
            <a:r>
              <a:rPr lang="en-US" baseline="30000" dirty="0"/>
              <a:t>th</a:t>
            </a:r>
            <a:r>
              <a:rPr lang="en-US" dirty="0"/>
              <a:t> time step.</a:t>
            </a:r>
          </a:p>
          <a:p>
            <a:r>
              <a:rPr lang="en-US" dirty="0"/>
              <a:t>We insert a new column in the worksheet with a label “Ticks&gt;200?”, and a formula that reports TRUE if the value of [step] is greater than 200.</a:t>
            </a:r>
          </a:p>
          <a:p>
            <a:r>
              <a:rPr lang="en-US" dirty="0"/>
              <a:t>Now we need to change the range of data in the </a:t>
            </a:r>
            <a:r>
              <a:rPr lang="en-US" dirty="0" err="1"/>
              <a:t>PTab</a:t>
            </a:r>
            <a:r>
              <a:rPr lang="en-US" dirty="0"/>
              <a:t> to include the new column. Do this using </a:t>
            </a:r>
            <a:r>
              <a:rPr lang="en-US" dirty="0">
                <a:effectLst>
                  <a:outerShdw blurRad="38100" dist="38100" dir="2700000" algn="tl">
                    <a:srgbClr val="000000">
                      <a:alpha val="43137"/>
                    </a:srgbClr>
                  </a:outerShdw>
                </a:effectLst>
              </a:rPr>
              <a:t>PivotTable Analyze→ Change Data Source</a:t>
            </a:r>
            <a:r>
              <a:rPr lang="en-US" dirty="0"/>
              <a:t>.</a:t>
            </a:r>
          </a:p>
          <a:p>
            <a:r>
              <a:rPr lang="en-US"/>
              <a:t>Then...</a:t>
            </a:r>
            <a:endParaRPr lang="en-US" dirty="0"/>
          </a:p>
        </p:txBody>
      </p:sp>
      <p:pic>
        <p:nvPicPr>
          <p:cNvPr id="13" name="Picture 12">
            <a:extLst>
              <a:ext uri="{FF2B5EF4-FFF2-40B4-BE49-F238E27FC236}">
                <a16:creationId xmlns:a16="http://schemas.microsoft.com/office/drawing/2014/main" id="{360FE3EA-A1B5-5741-0EAC-A6D5D4BB9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358" y="3570473"/>
            <a:ext cx="4324769" cy="3016908"/>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43B8D470-EEBB-F13F-36E2-3AC9F5EDC867}"/>
              </a:ext>
            </a:extLst>
          </p:cNvPr>
          <p:cNvPicPr>
            <a:picLocks noChangeAspect="1"/>
          </p:cNvPicPr>
          <p:nvPr/>
        </p:nvPicPr>
        <p:blipFill>
          <a:blip r:embed="rId3"/>
          <a:stretch>
            <a:fillRect/>
          </a:stretch>
        </p:blipFill>
        <p:spPr>
          <a:xfrm>
            <a:off x="5970973" y="1511959"/>
            <a:ext cx="1834303" cy="1713842"/>
          </a:xfrm>
          <a:prstGeom prst="rect">
            <a:avLst/>
          </a:prstGeom>
          <a:ln>
            <a:solidFill>
              <a:schemeClr val="tx1"/>
            </a:solidFill>
          </a:ln>
        </p:spPr>
      </p:pic>
      <p:cxnSp>
        <p:nvCxnSpPr>
          <p:cNvPr id="15" name="Straight Arrow Connector 14">
            <a:extLst>
              <a:ext uri="{FF2B5EF4-FFF2-40B4-BE49-F238E27FC236}">
                <a16:creationId xmlns:a16="http://schemas.microsoft.com/office/drawing/2014/main" id="{C4662551-1C6A-532D-ADAB-6C8ED1785E4D}"/>
              </a:ext>
            </a:extLst>
          </p:cNvPr>
          <p:cNvCxnSpPr>
            <a:cxnSpLocks/>
          </p:cNvCxnSpPr>
          <p:nvPr/>
        </p:nvCxnSpPr>
        <p:spPr>
          <a:xfrm flipV="1">
            <a:off x="4301706" y="2748510"/>
            <a:ext cx="2647734" cy="1265648"/>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58DE5BB-631F-F446-20A8-265D34D3F13B}"/>
              </a:ext>
            </a:extLst>
          </p:cNvPr>
          <p:cNvCxnSpPr>
            <a:cxnSpLocks/>
          </p:cNvCxnSpPr>
          <p:nvPr/>
        </p:nvCxnSpPr>
        <p:spPr>
          <a:xfrm flipV="1">
            <a:off x="3897106" y="4221192"/>
            <a:ext cx="3987437" cy="1236453"/>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5683C31-9425-CDD3-8983-051AA067330A}"/>
              </a:ext>
            </a:extLst>
          </p:cNvPr>
          <p:cNvSpPr>
            <a:spLocks noGrp="1"/>
          </p:cNvSpPr>
          <p:nvPr>
            <p:ph type="sldNum" sz="quarter" idx="12"/>
          </p:nvPr>
        </p:nvSpPr>
        <p:spPr/>
        <p:txBody>
          <a:bodyPr/>
          <a:lstStyle/>
          <a:p>
            <a:fld id="{51912446-488A-4B81-942A-A69984251B94}" type="slidenum">
              <a:rPr lang="en-US" smtClean="0"/>
              <a:t>12</a:t>
            </a:fld>
            <a:endParaRPr lang="en-US" dirty="0"/>
          </a:p>
        </p:txBody>
      </p:sp>
    </p:spTree>
    <p:extLst>
      <p:ext uri="{BB962C8B-B14F-4D97-AF65-F5344CB8AC3E}">
        <p14:creationId xmlns:p14="http://schemas.microsoft.com/office/powerpoint/2010/main" val="2226434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59F0A-A1B5-30A5-F581-5A9099A84B9F}"/>
              </a:ext>
            </a:extLst>
          </p:cNvPr>
          <p:cNvSpPr>
            <a:spLocks noGrp="1"/>
          </p:cNvSpPr>
          <p:nvPr>
            <p:ph type="title"/>
          </p:nvPr>
        </p:nvSpPr>
        <p:spPr>
          <a:xfrm>
            <a:off x="628650" y="365126"/>
            <a:ext cx="8035416" cy="939799"/>
          </a:xfrm>
          <a:solidFill>
            <a:schemeClr val="accent1">
              <a:lumMod val="20000"/>
              <a:lumOff val="80000"/>
            </a:schemeClr>
          </a:solidFill>
        </p:spPr>
        <p:txBody>
          <a:bodyPr>
            <a:normAutofit/>
          </a:bodyPr>
          <a:lstStyle/>
          <a:p>
            <a:r>
              <a:rPr lang="en-US" dirty="0"/>
              <a:t>Tips and tricks (3b): Adding a filter variable</a:t>
            </a:r>
          </a:p>
        </p:txBody>
      </p:sp>
      <p:sp>
        <p:nvSpPr>
          <p:cNvPr id="3" name="Content Placeholder 2">
            <a:extLst>
              <a:ext uri="{FF2B5EF4-FFF2-40B4-BE49-F238E27FC236}">
                <a16:creationId xmlns:a16="http://schemas.microsoft.com/office/drawing/2014/main" id="{FE413151-4CD0-D055-7CB5-CB91B5E939D2}"/>
              </a:ext>
            </a:extLst>
          </p:cNvPr>
          <p:cNvSpPr>
            <a:spLocks noGrp="1"/>
          </p:cNvSpPr>
          <p:nvPr>
            <p:ph idx="1"/>
          </p:nvPr>
        </p:nvSpPr>
        <p:spPr>
          <a:xfrm>
            <a:off x="628650" y="1825625"/>
            <a:ext cx="3852415" cy="4351338"/>
          </a:xfrm>
        </p:spPr>
        <p:txBody>
          <a:bodyPr>
            <a:normAutofit/>
          </a:bodyPr>
          <a:lstStyle/>
          <a:p>
            <a:r>
              <a:rPr lang="en-US" dirty="0"/>
              <a:t>Now that the new </a:t>
            </a:r>
            <a:r>
              <a:rPr lang="en-US" dirty="0">
                <a:latin typeface="Courier New" panose="02070309020205020404" pitchFamily="49" charset="0"/>
                <a:cs typeface="Courier New" panose="02070309020205020404" pitchFamily="49" charset="0"/>
              </a:rPr>
              <a:t>Ticks&gt;200?</a:t>
            </a:r>
            <a:r>
              <a:rPr lang="en-US" dirty="0"/>
              <a:t> variable is in the </a:t>
            </a:r>
            <a:r>
              <a:rPr lang="en-US" dirty="0" err="1"/>
              <a:t>PTab</a:t>
            </a:r>
            <a:r>
              <a:rPr lang="en-US" dirty="0"/>
              <a:t>, drag it to the Filters box, and select only data rows where its value is TRUE.</a:t>
            </a:r>
          </a:p>
          <a:p>
            <a:r>
              <a:rPr lang="en-US" dirty="0"/>
              <a:t>Now we see why (from the graph above) wolf abundance was extremely low at values of </a:t>
            </a:r>
            <a:r>
              <a:rPr lang="en-US" dirty="0">
                <a:latin typeface="Courier New" panose="02070309020205020404" pitchFamily="49" charset="0"/>
                <a:cs typeface="Courier New" panose="02070309020205020404" pitchFamily="49" charset="0"/>
              </a:rPr>
              <a:t>sheep-reproduce</a:t>
            </a:r>
            <a:r>
              <a:rPr lang="en-US" dirty="0"/>
              <a:t> &lt; 1.4: the wolves went extinct before time step 200.</a:t>
            </a:r>
          </a:p>
        </p:txBody>
      </p:sp>
      <p:pic>
        <p:nvPicPr>
          <p:cNvPr id="5" name="Picture 4" descr="A screenshot of a data sheet">
            <a:extLst>
              <a:ext uri="{FF2B5EF4-FFF2-40B4-BE49-F238E27FC236}">
                <a16:creationId xmlns:a16="http://schemas.microsoft.com/office/drawing/2014/main" id="{6255F24A-E2DA-9E6F-D6CE-0BE9FC263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7101" y="1740049"/>
            <a:ext cx="3186962" cy="3292026"/>
          </a:xfrm>
          <a:prstGeom prst="rect">
            <a:avLst/>
          </a:prstGeom>
          <a:ln>
            <a:solidFill>
              <a:schemeClr val="tx1"/>
            </a:solid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028794D3-05DC-F9D5-57F8-B9E1170C5472}"/>
              </a:ext>
            </a:extLst>
          </p:cNvPr>
          <p:cNvCxnSpPr/>
          <p:nvPr/>
        </p:nvCxnSpPr>
        <p:spPr>
          <a:xfrm flipV="1">
            <a:off x="4370717" y="2058838"/>
            <a:ext cx="3548332" cy="7706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93C3564-A027-410F-E14D-2CFD8474F4B6}"/>
              </a:ext>
            </a:extLst>
          </p:cNvPr>
          <p:cNvCxnSpPr/>
          <p:nvPr/>
        </p:nvCxnSpPr>
        <p:spPr>
          <a:xfrm flipV="1">
            <a:off x="4433977" y="4255698"/>
            <a:ext cx="4230089" cy="27604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2C25C33-8966-B190-88EC-5639472EC5AC}"/>
              </a:ext>
            </a:extLst>
          </p:cNvPr>
          <p:cNvSpPr>
            <a:spLocks noGrp="1"/>
          </p:cNvSpPr>
          <p:nvPr>
            <p:ph type="sldNum" sz="quarter" idx="12"/>
          </p:nvPr>
        </p:nvSpPr>
        <p:spPr/>
        <p:txBody>
          <a:bodyPr/>
          <a:lstStyle/>
          <a:p>
            <a:fld id="{51912446-488A-4B81-942A-A69984251B94}" type="slidenum">
              <a:rPr lang="en-US" smtClean="0"/>
              <a:t>13</a:t>
            </a:fld>
            <a:endParaRPr lang="en-US" dirty="0"/>
          </a:p>
        </p:txBody>
      </p:sp>
    </p:spTree>
    <p:extLst>
      <p:ext uri="{BB962C8B-B14F-4D97-AF65-F5344CB8AC3E}">
        <p14:creationId xmlns:p14="http://schemas.microsoft.com/office/powerpoint/2010/main" val="3480324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omputer">
            <a:extLst>
              <a:ext uri="{FF2B5EF4-FFF2-40B4-BE49-F238E27FC236}">
                <a16:creationId xmlns:a16="http://schemas.microsoft.com/office/drawing/2014/main" id="{0619F09F-F752-FAD8-3B11-10FD203DA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065" y="1408980"/>
            <a:ext cx="3309795" cy="495092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AAA8AC15-D30D-2A17-37FE-4CFB33B39DF4}"/>
              </a:ext>
            </a:extLst>
          </p:cNvPr>
          <p:cNvSpPr>
            <a:spLocks noGrp="1"/>
          </p:cNvSpPr>
          <p:nvPr>
            <p:ph type="title"/>
          </p:nvPr>
        </p:nvSpPr>
        <p:spPr>
          <a:solidFill>
            <a:schemeClr val="accent2">
              <a:lumMod val="20000"/>
              <a:lumOff val="80000"/>
            </a:schemeClr>
          </a:solidFill>
        </p:spPr>
        <p:txBody>
          <a:bodyPr/>
          <a:lstStyle/>
          <a:p>
            <a:r>
              <a:rPr lang="en-US" dirty="0"/>
              <a:t>Example 2: A scenario contrast</a:t>
            </a:r>
          </a:p>
        </p:txBody>
      </p:sp>
      <p:sp>
        <p:nvSpPr>
          <p:cNvPr id="3" name="Content Placeholder 2">
            <a:extLst>
              <a:ext uri="{FF2B5EF4-FFF2-40B4-BE49-F238E27FC236}">
                <a16:creationId xmlns:a16="http://schemas.microsoft.com/office/drawing/2014/main" id="{2ED1A315-CFD1-242F-ED8C-CAE4F1386977}"/>
              </a:ext>
            </a:extLst>
          </p:cNvPr>
          <p:cNvSpPr>
            <a:spLocks noGrp="1"/>
          </p:cNvSpPr>
          <p:nvPr>
            <p:ph idx="1"/>
          </p:nvPr>
        </p:nvSpPr>
        <p:spPr>
          <a:xfrm>
            <a:off x="628650" y="1825625"/>
            <a:ext cx="4886505" cy="4351338"/>
          </a:xfrm>
        </p:spPr>
        <p:txBody>
          <a:bodyPr>
            <a:normAutofit fontScale="92500" lnSpcReduction="20000"/>
          </a:bodyPr>
          <a:lstStyle/>
          <a:p>
            <a:r>
              <a:rPr lang="en-US" dirty="0"/>
              <a:t>Scenario contrasts are a second common kind of simulation experiment: we run 2 or more discrete scenarios and analyze how different their results were.</a:t>
            </a:r>
          </a:p>
          <a:p>
            <a:r>
              <a:rPr lang="en-US" dirty="0"/>
              <a:t>These experiments use replicates (“repetitions” in </a:t>
            </a:r>
            <a:r>
              <a:rPr lang="en-US" dirty="0" err="1"/>
              <a:t>NetLogo</a:t>
            </a:r>
            <a:r>
              <a:rPr lang="en-US" dirty="0"/>
              <a:t>) to distinguish effects of the scenarios from random variation.</a:t>
            </a:r>
          </a:p>
          <a:p>
            <a:r>
              <a:rPr lang="en-US" dirty="0"/>
              <a:t>For example: Lets look at the Rabbits Grass Weeds model (also in the Models Library’s Biology category) and how the number of rabbits differs between two scenarios: with and without weeds. We represent the scenarios as values of 0 and 5 for the parameter </a:t>
            </a:r>
            <a:r>
              <a:rPr lang="en-US" dirty="0">
                <a:latin typeface="Courier New" panose="02070309020205020404" pitchFamily="49" charset="0"/>
                <a:cs typeface="Courier New" panose="02070309020205020404" pitchFamily="49" charset="0"/>
              </a:rPr>
              <a:t>weeds-grow-rate</a:t>
            </a:r>
            <a:r>
              <a:rPr lang="en-US" dirty="0"/>
              <a:t>.</a:t>
            </a:r>
          </a:p>
          <a:p>
            <a:r>
              <a:rPr lang="en-US" dirty="0"/>
              <a:t>The </a:t>
            </a:r>
            <a:r>
              <a:rPr lang="en-US" dirty="0" err="1"/>
              <a:t>BeSp</a:t>
            </a:r>
            <a:r>
              <a:rPr lang="en-US" dirty="0"/>
              <a:t> experiment runs each version of the model 10 times, for 1000 ticks.</a:t>
            </a:r>
          </a:p>
        </p:txBody>
      </p:sp>
      <p:cxnSp>
        <p:nvCxnSpPr>
          <p:cNvPr id="7" name="Straight Arrow Connector 6">
            <a:extLst>
              <a:ext uri="{FF2B5EF4-FFF2-40B4-BE49-F238E27FC236}">
                <a16:creationId xmlns:a16="http://schemas.microsoft.com/office/drawing/2014/main" id="{7FD718F9-E85A-7D41-8A1B-591DE20DD577}"/>
              </a:ext>
            </a:extLst>
          </p:cNvPr>
          <p:cNvCxnSpPr>
            <a:cxnSpLocks/>
          </p:cNvCxnSpPr>
          <p:nvPr/>
        </p:nvCxnSpPr>
        <p:spPr>
          <a:xfrm flipV="1">
            <a:off x="5124091" y="2881223"/>
            <a:ext cx="1512498" cy="2093343"/>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8C294D2-2E91-25F7-68DD-F9A9A558ED01}"/>
              </a:ext>
            </a:extLst>
          </p:cNvPr>
          <p:cNvCxnSpPr>
            <a:cxnSpLocks/>
          </p:cNvCxnSpPr>
          <p:nvPr/>
        </p:nvCxnSpPr>
        <p:spPr>
          <a:xfrm flipV="1">
            <a:off x="3295291" y="3220528"/>
            <a:ext cx="2961735" cy="2501661"/>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C5896C0-1F20-1F13-AAC9-71F322516D1A}"/>
              </a:ext>
            </a:extLst>
          </p:cNvPr>
          <p:cNvSpPr>
            <a:spLocks noGrp="1"/>
          </p:cNvSpPr>
          <p:nvPr>
            <p:ph type="sldNum" sz="quarter" idx="12"/>
          </p:nvPr>
        </p:nvSpPr>
        <p:spPr/>
        <p:txBody>
          <a:bodyPr/>
          <a:lstStyle/>
          <a:p>
            <a:fld id="{51912446-488A-4B81-942A-A69984251B94}" type="slidenum">
              <a:rPr lang="en-US" smtClean="0"/>
              <a:t>14</a:t>
            </a:fld>
            <a:endParaRPr lang="en-US" dirty="0"/>
          </a:p>
        </p:txBody>
      </p:sp>
    </p:spTree>
    <p:extLst>
      <p:ext uri="{BB962C8B-B14F-4D97-AF65-F5344CB8AC3E}">
        <p14:creationId xmlns:p14="http://schemas.microsoft.com/office/powerpoint/2010/main" val="2496509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E56CAC-669A-4E39-783F-B5A57CE114F0}"/>
              </a:ext>
            </a:extLst>
          </p:cNvPr>
          <p:cNvPicPr>
            <a:picLocks noChangeAspect="1"/>
          </p:cNvPicPr>
          <p:nvPr/>
        </p:nvPicPr>
        <p:blipFill>
          <a:blip r:embed="rId2"/>
          <a:stretch>
            <a:fillRect/>
          </a:stretch>
        </p:blipFill>
        <p:spPr>
          <a:xfrm>
            <a:off x="5106473" y="1378535"/>
            <a:ext cx="3893159" cy="5295434"/>
          </a:xfrm>
          <a:prstGeom prst="rect">
            <a:avLst/>
          </a:prstGeom>
          <a:ln>
            <a:solidFill>
              <a:schemeClr val="tx1"/>
            </a:solidFill>
          </a:ln>
        </p:spPr>
      </p:pic>
      <p:sp>
        <p:nvSpPr>
          <p:cNvPr id="2" name="Title 1">
            <a:extLst>
              <a:ext uri="{FF2B5EF4-FFF2-40B4-BE49-F238E27FC236}">
                <a16:creationId xmlns:a16="http://schemas.microsoft.com/office/drawing/2014/main" id="{AAA8AC15-D30D-2A17-37FE-4CFB33B39DF4}"/>
              </a:ext>
            </a:extLst>
          </p:cNvPr>
          <p:cNvSpPr>
            <a:spLocks noGrp="1"/>
          </p:cNvSpPr>
          <p:nvPr>
            <p:ph type="title"/>
          </p:nvPr>
        </p:nvSpPr>
        <p:spPr>
          <a:solidFill>
            <a:schemeClr val="accent2">
              <a:lumMod val="20000"/>
              <a:lumOff val="80000"/>
            </a:schemeClr>
          </a:solidFill>
        </p:spPr>
        <p:txBody>
          <a:bodyPr/>
          <a:lstStyle/>
          <a:p>
            <a:r>
              <a:rPr lang="en-US" dirty="0"/>
              <a:t>Example 2: A scenario contrast</a:t>
            </a:r>
          </a:p>
        </p:txBody>
      </p:sp>
      <p:sp>
        <p:nvSpPr>
          <p:cNvPr id="3" name="Content Placeholder 2">
            <a:extLst>
              <a:ext uri="{FF2B5EF4-FFF2-40B4-BE49-F238E27FC236}">
                <a16:creationId xmlns:a16="http://schemas.microsoft.com/office/drawing/2014/main" id="{2ED1A315-CFD1-242F-ED8C-CAE4F1386977}"/>
              </a:ext>
            </a:extLst>
          </p:cNvPr>
          <p:cNvSpPr>
            <a:spLocks noGrp="1"/>
          </p:cNvSpPr>
          <p:nvPr>
            <p:ph idx="1"/>
          </p:nvPr>
        </p:nvSpPr>
        <p:spPr>
          <a:xfrm>
            <a:off x="276045" y="1696528"/>
            <a:ext cx="4140679" cy="4480435"/>
          </a:xfrm>
        </p:spPr>
        <p:txBody>
          <a:bodyPr>
            <a:normAutofit fontScale="92500" lnSpcReduction="20000"/>
          </a:bodyPr>
          <a:lstStyle/>
          <a:p>
            <a:r>
              <a:rPr lang="en-US" dirty="0"/>
              <a:t>Now we want to look at the mean number of rabbits in each replicate model run, to see if the difference between scenarios is meaningful compared to random variation.</a:t>
            </a:r>
          </a:p>
          <a:p>
            <a:r>
              <a:rPr lang="en-US" dirty="0"/>
              <a:t>We create a </a:t>
            </a:r>
            <a:r>
              <a:rPr lang="en-US" dirty="0" err="1"/>
              <a:t>PTab</a:t>
            </a:r>
            <a:r>
              <a:rPr lang="en-US" dirty="0"/>
              <a:t> from the </a:t>
            </a:r>
            <a:r>
              <a:rPr lang="en-US" dirty="0" err="1"/>
              <a:t>BeSp</a:t>
            </a:r>
            <a:r>
              <a:rPr lang="en-US" dirty="0"/>
              <a:t> table output, and tell it to report the mean number of rabbits, with separate rows for each of the two values of </a:t>
            </a:r>
            <a:r>
              <a:rPr lang="en-US" dirty="0">
                <a:latin typeface="Courier New" panose="02070309020205020404" pitchFamily="49" charset="0"/>
                <a:cs typeface="Courier New" panose="02070309020205020404" pitchFamily="49" charset="0"/>
              </a:rPr>
              <a:t>weed-grow-rate</a:t>
            </a:r>
            <a:r>
              <a:rPr lang="en-US" dirty="0"/>
              <a:t> and for each model run.</a:t>
            </a:r>
          </a:p>
          <a:p>
            <a:r>
              <a:rPr lang="en-US" dirty="0"/>
              <a:t>However, Excel by default may (idiotically) produce a </a:t>
            </a:r>
            <a:r>
              <a:rPr lang="en-US" dirty="0" err="1"/>
              <a:t>PTab</a:t>
            </a:r>
            <a:r>
              <a:rPr lang="en-US" dirty="0"/>
              <a:t> that is hard to understand and analyze: it includes subtotals and doesn’t show the values of </a:t>
            </a:r>
            <a:r>
              <a:rPr lang="en-US" dirty="0">
                <a:latin typeface="Courier New" panose="02070309020205020404" pitchFamily="49" charset="0"/>
                <a:cs typeface="Courier New" panose="02070309020205020404" pitchFamily="49" charset="0"/>
              </a:rPr>
              <a:t>weed-grow-rate</a:t>
            </a:r>
            <a:r>
              <a:rPr lang="en-US" dirty="0"/>
              <a:t> and run number for each row.</a:t>
            </a:r>
          </a:p>
        </p:txBody>
      </p:sp>
      <p:cxnSp>
        <p:nvCxnSpPr>
          <p:cNvPr id="7" name="Straight Arrow Connector 6">
            <a:extLst>
              <a:ext uri="{FF2B5EF4-FFF2-40B4-BE49-F238E27FC236}">
                <a16:creationId xmlns:a16="http://schemas.microsoft.com/office/drawing/2014/main" id="{7FD718F9-E85A-7D41-8A1B-591DE20DD577}"/>
              </a:ext>
            </a:extLst>
          </p:cNvPr>
          <p:cNvCxnSpPr>
            <a:cxnSpLocks/>
          </p:cNvCxnSpPr>
          <p:nvPr/>
        </p:nvCxnSpPr>
        <p:spPr>
          <a:xfrm flipV="1">
            <a:off x="3968151" y="2941608"/>
            <a:ext cx="1267111" cy="1963947"/>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8C294D2-2E91-25F7-68DD-F9A9A558ED01}"/>
              </a:ext>
            </a:extLst>
          </p:cNvPr>
          <p:cNvCxnSpPr>
            <a:cxnSpLocks/>
          </p:cNvCxnSpPr>
          <p:nvPr/>
        </p:nvCxnSpPr>
        <p:spPr>
          <a:xfrm>
            <a:off x="3467819" y="3916392"/>
            <a:ext cx="3490525" cy="2490159"/>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993D93B-715D-11A5-055B-615BEB532930}"/>
              </a:ext>
            </a:extLst>
          </p:cNvPr>
          <p:cNvSpPr>
            <a:spLocks noGrp="1"/>
          </p:cNvSpPr>
          <p:nvPr>
            <p:ph type="sldNum" sz="quarter" idx="12"/>
          </p:nvPr>
        </p:nvSpPr>
        <p:spPr/>
        <p:txBody>
          <a:bodyPr/>
          <a:lstStyle/>
          <a:p>
            <a:fld id="{51912446-488A-4B81-942A-A69984251B94}" type="slidenum">
              <a:rPr lang="en-US" smtClean="0"/>
              <a:t>15</a:t>
            </a:fld>
            <a:endParaRPr lang="en-US" dirty="0"/>
          </a:p>
        </p:txBody>
      </p:sp>
    </p:spTree>
    <p:extLst>
      <p:ext uri="{BB962C8B-B14F-4D97-AF65-F5344CB8AC3E}">
        <p14:creationId xmlns:p14="http://schemas.microsoft.com/office/powerpoint/2010/main" val="1465985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1FD45F-40D1-141B-3427-EBC98D8046E6}"/>
              </a:ext>
            </a:extLst>
          </p:cNvPr>
          <p:cNvPicPr>
            <a:picLocks noChangeAspect="1"/>
          </p:cNvPicPr>
          <p:nvPr/>
        </p:nvPicPr>
        <p:blipFill>
          <a:blip r:embed="rId2"/>
          <a:stretch>
            <a:fillRect/>
          </a:stretch>
        </p:blipFill>
        <p:spPr>
          <a:xfrm>
            <a:off x="4276220" y="1477992"/>
            <a:ext cx="4653528" cy="4477109"/>
          </a:xfrm>
          <a:prstGeom prst="rect">
            <a:avLst/>
          </a:prstGeom>
          <a:ln>
            <a:solidFill>
              <a:schemeClr val="tx1"/>
            </a:solidFill>
          </a:ln>
        </p:spPr>
      </p:pic>
      <p:sp>
        <p:nvSpPr>
          <p:cNvPr id="2" name="Title 1">
            <a:extLst>
              <a:ext uri="{FF2B5EF4-FFF2-40B4-BE49-F238E27FC236}">
                <a16:creationId xmlns:a16="http://schemas.microsoft.com/office/drawing/2014/main" id="{AAA8AC15-D30D-2A17-37FE-4CFB33B39DF4}"/>
              </a:ext>
            </a:extLst>
          </p:cNvPr>
          <p:cNvSpPr>
            <a:spLocks noGrp="1"/>
          </p:cNvSpPr>
          <p:nvPr>
            <p:ph type="title"/>
          </p:nvPr>
        </p:nvSpPr>
        <p:spPr>
          <a:xfrm>
            <a:off x="628650" y="186818"/>
            <a:ext cx="7886700" cy="939799"/>
          </a:xfrm>
          <a:solidFill>
            <a:schemeClr val="accent2">
              <a:lumMod val="20000"/>
              <a:lumOff val="80000"/>
            </a:schemeClr>
          </a:solidFill>
        </p:spPr>
        <p:txBody>
          <a:bodyPr/>
          <a:lstStyle/>
          <a:p>
            <a:r>
              <a:rPr lang="en-US" dirty="0"/>
              <a:t>Example 2: A scenario contrast</a:t>
            </a:r>
          </a:p>
        </p:txBody>
      </p:sp>
      <p:sp>
        <p:nvSpPr>
          <p:cNvPr id="3" name="Content Placeholder 2">
            <a:extLst>
              <a:ext uri="{FF2B5EF4-FFF2-40B4-BE49-F238E27FC236}">
                <a16:creationId xmlns:a16="http://schemas.microsoft.com/office/drawing/2014/main" id="{2ED1A315-CFD1-242F-ED8C-CAE4F1386977}"/>
              </a:ext>
            </a:extLst>
          </p:cNvPr>
          <p:cNvSpPr>
            <a:spLocks noGrp="1"/>
          </p:cNvSpPr>
          <p:nvPr>
            <p:ph idx="1"/>
          </p:nvPr>
        </p:nvSpPr>
        <p:spPr>
          <a:xfrm>
            <a:off x="240732" y="1253331"/>
            <a:ext cx="3848189" cy="5383258"/>
          </a:xfrm>
        </p:spPr>
        <p:txBody>
          <a:bodyPr>
            <a:normAutofit fontScale="85000" lnSpcReduction="20000"/>
          </a:bodyPr>
          <a:lstStyle/>
          <a:p>
            <a:r>
              <a:rPr lang="en-US" dirty="0"/>
              <a:t>You can make a usable </a:t>
            </a:r>
            <a:r>
              <a:rPr lang="en-US" dirty="0" err="1"/>
              <a:t>PTab</a:t>
            </a:r>
            <a:r>
              <a:rPr lang="en-US" dirty="0"/>
              <a:t> by selecting options in the PivotTable Design menu:</a:t>
            </a:r>
          </a:p>
          <a:p>
            <a:pPr lvl="1"/>
            <a:r>
              <a:rPr lang="en-US" dirty="0"/>
              <a:t>Subtotals: </a:t>
            </a:r>
            <a:r>
              <a:rPr lang="en-US" dirty="0">
                <a:effectLst>
                  <a:outerShdw blurRad="38100" dist="38100" dir="2700000" algn="tl">
                    <a:srgbClr val="000000">
                      <a:alpha val="43137"/>
                    </a:srgbClr>
                  </a:outerShdw>
                </a:effectLst>
              </a:rPr>
              <a:t>Do Not Show Subtotals</a:t>
            </a:r>
          </a:p>
          <a:p>
            <a:pPr lvl="1"/>
            <a:r>
              <a:rPr lang="en-US" dirty="0"/>
              <a:t>Report Layout: </a:t>
            </a:r>
            <a:r>
              <a:rPr lang="en-US" dirty="0">
                <a:effectLst>
                  <a:outerShdw blurRad="38100" dist="38100" dir="2700000" algn="tl">
                    <a:srgbClr val="000000">
                      <a:alpha val="43137"/>
                    </a:srgbClr>
                  </a:outerShdw>
                </a:effectLst>
              </a:rPr>
              <a:t>Show in Tabular Form</a:t>
            </a:r>
          </a:p>
          <a:p>
            <a:pPr lvl="1"/>
            <a:r>
              <a:rPr lang="en-US" dirty="0"/>
              <a:t>Report Layout: </a:t>
            </a:r>
            <a:r>
              <a:rPr lang="en-US" dirty="0">
                <a:effectLst>
                  <a:outerShdw blurRad="38100" dist="38100" dir="2700000" algn="tl">
                    <a:srgbClr val="000000">
                      <a:alpha val="43137"/>
                    </a:srgbClr>
                  </a:outerShdw>
                </a:effectLst>
              </a:rPr>
              <a:t>Repeat All Item Labels</a:t>
            </a:r>
            <a:r>
              <a:rPr lang="en-US" dirty="0"/>
              <a:t>.</a:t>
            </a:r>
            <a:endParaRPr lang="en-US" dirty="0">
              <a:effectLst>
                <a:outerShdw blurRad="38100" dist="38100" dir="2700000" algn="tl">
                  <a:srgbClr val="000000">
                    <a:alpha val="43137"/>
                  </a:srgbClr>
                </a:outerShdw>
              </a:effectLst>
            </a:endParaRPr>
          </a:p>
          <a:p>
            <a:r>
              <a:rPr lang="en-US" dirty="0"/>
              <a:t>You make these options the defaults in </a:t>
            </a:r>
            <a:r>
              <a:rPr lang="en-US" dirty="0" err="1">
                <a:effectLst>
                  <a:outerShdw blurRad="38100" dist="38100" dir="2700000" algn="tl">
                    <a:srgbClr val="000000">
                      <a:alpha val="43137"/>
                    </a:srgbClr>
                  </a:outerShdw>
                </a:effectLst>
              </a:rPr>
              <a:t>File→Options→Data</a:t>
            </a:r>
            <a:r>
              <a:rPr lang="en-US" dirty="0">
                <a:effectLst>
                  <a:outerShdw blurRad="38100" dist="38100" dir="2700000" algn="tl">
                    <a:srgbClr val="000000">
                      <a:alpha val="43137"/>
                    </a:srgbClr>
                  </a:outerShdw>
                </a:effectLst>
              </a:rPr>
              <a:t>→ Make changes to the default layout of PivotTables</a:t>
            </a:r>
            <a:r>
              <a:rPr lang="en-US" dirty="0"/>
              <a:t>.</a:t>
            </a:r>
          </a:p>
          <a:p>
            <a:r>
              <a:rPr lang="en-US" dirty="0"/>
              <a:t>Now the table is easily analyzed. In fact, you can create a second </a:t>
            </a:r>
            <a:r>
              <a:rPr lang="en-US" dirty="0" err="1"/>
              <a:t>PTab</a:t>
            </a:r>
            <a:r>
              <a:rPr lang="en-US" dirty="0"/>
              <a:t> that uses the first </a:t>
            </a:r>
            <a:r>
              <a:rPr lang="en-US" dirty="0" err="1"/>
              <a:t>PTab</a:t>
            </a:r>
            <a:r>
              <a:rPr lang="en-US" dirty="0"/>
              <a:t> as data, to calculate the mean and standard deviation in rabbit abundance across runs, for the two scenarios. (The difference between scenarios is large compared to random variation within scenarios.) </a:t>
            </a:r>
            <a:br>
              <a:rPr lang="en-US" dirty="0"/>
            </a:br>
            <a:br>
              <a:rPr lang="en-US" dirty="0"/>
            </a:br>
            <a:r>
              <a:rPr lang="en-US" dirty="0"/>
              <a:t>Or you can paste the first </a:t>
            </a:r>
            <a:r>
              <a:rPr lang="en-US" dirty="0" err="1"/>
              <a:t>PTab’s</a:t>
            </a:r>
            <a:r>
              <a:rPr lang="en-US" dirty="0"/>
              <a:t> values into statistics software to do analyses such as ANOVA.</a:t>
            </a:r>
          </a:p>
        </p:txBody>
      </p:sp>
      <p:cxnSp>
        <p:nvCxnSpPr>
          <p:cNvPr id="7" name="Straight Arrow Connector 6">
            <a:extLst>
              <a:ext uri="{FF2B5EF4-FFF2-40B4-BE49-F238E27FC236}">
                <a16:creationId xmlns:a16="http://schemas.microsoft.com/office/drawing/2014/main" id="{7FD718F9-E85A-7D41-8A1B-591DE20DD577}"/>
              </a:ext>
            </a:extLst>
          </p:cNvPr>
          <p:cNvCxnSpPr>
            <a:cxnSpLocks/>
          </p:cNvCxnSpPr>
          <p:nvPr/>
        </p:nvCxnSpPr>
        <p:spPr>
          <a:xfrm flipV="1">
            <a:off x="3697857" y="2122098"/>
            <a:ext cx="833886" cy="2005641"/>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8C294D2-2E91-25F7-68DD-F9A9A558ED01}"/>
              </a:ext>
            </a:extLst>
          </p:cNvPr>
          <p:cNvCxnSpPr>
            <a:cxnSpLocks/>
          </p:cNvCxnSpPr>
          <p:nvPr/>
        </p:nvCxnSpPr>
        <p:spPr>
          <a:xfrm flipV="1">
            <a:off x="3835879" y="2668438"/>
            <a:ext cx="3640347" cy="2347506"/>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C2F1671-D532-CE4E-63F6-BDC7022A272A}"/>
              </a:ext>
            </a:extLst>
          </p:cNvPr>
          <p:cNvCxnSpPr>
            <a:cxnSpLocks/>
          </p:cNvCxnSpPr>
          <p:nvPr/>
        </p:nvCxnSpPr>
        <p:spPr>
          <a:xfrm flipV="1">
            <a:off x="3042249" y="4238445"/>
            <a:ext cx="2524664" cy="1366224"/>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6BE0691-BEC9-E36F-9FEA-8839D2BB1707}"/>
              </a:ext>
            </a:extLst>
          </p:cNvPr>
          <p:cNvSpPr>
            <a:spLocks noGrp="1"/>
          </p:cNvSpPr>
          <p:nvPr>
            <p:ph type="sldNum" sz="quarter" idx="12"/>
          </p:nvPr>
        </p:nvSpPr>
        <p:spPr/>
        <p:txBody>
          <a:bodyPr/>
          <a:lstStyle/>
          <a:p>
            <a:fld id="{51912446-488A-4B81-942A-A69984251B94}" type="slidenum">
              <a:rPr lang="en-US" smtClean="0"/>
              <a:t>16</a:t>
            </a:fld>
            <a:endParaRPr lang="en-US" dirty="0"/>
          </a:p>
        </p:txBody>
      </p:sp>
    </p:spTree>
    <p:extLst>
      <p:ext uri="{BB962C8B-B14F-4D97-AF65-F5344CB8AC3E}">
        <p14:creationId xmlns:p14="http://schemas.microsoft.com/office/powerpoint/2010/main" val="2547977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361D-F299-F1D4-AD19-E4A576F2D682}"/>
              </a:ext>
            </a:extLst>
          </p:cNvPr>
          <p:cNvSpPr>
            <a:spLocks noGrp="1"/>
          </p:cNvSpPr>
          <p:nvPr>
            <p:ph type="title"/>
          </p:nvPr>
        </p:nvSpPr>
        <p:spPr>
          <a:solidFill>
            <a:srgbClr val="FFCCFF"/>
          </a:solidFill>
        </p:spPr>
        <p:txBody>
          <a:bodyPr>
            <a:normAutofit fontScale="90000"/>
          </a:bodyPr>
          <a:lstStyle/>
          <a:p>
            <a:r>
              <a:rPr lang="en-US" dirty="0"/>
              <a:t>More tips and tricks</a:t>
            </a:r>
            <a:br>
              <a:rPr lang="en-US" dirty="0"/>
            </a:br>
            <a:r>
              <a:rPr lang="en-US" dirty="0"/>
              <a:t>(1) Copying PivotTables</a:t>
            </a:r>
          </a:p>
        </p:txBody>
      </p:sp>
      <p:sp>
        <p:nvSpPr>
          <p:cNvPr id="3" name="Content Placeholder 2">
            <a:extLst>
              <a:ext uri="{FF2B5EF4-FFF2-40B4-BE49-F238E27FC236}">
                <a16:creationId xmlns:a16="http://schemas.microsoft.com/office/drawing/2014/main" id="{42B9588B-FBB6-CB8C-348B-82C2F221F56E}"/>
              </a:ext>
            </a:extLst>
          </p:cNvPr>
          <p:cNvSpPr>
            <a:spLocks noGrp="1"/>
          </p:cNvSpPr>
          <p:nvPr>
            <p:ph idx="1"/>
          </p:nvPr>
        </p:nvSpPr>
        <p:spPr>
          <a:xfrm>
            <a:off x="546354" y="1633601"/>
            <a:ext cx="3755898" cy="4351338"/>
          </a:xfrm>
        </p:spPr>
        <p:txBody>
          <a:bodyPr>
            <a:normAutofit fontScale="92500" lnSpcReduction="20000"/>
          </a:bodyPr>
          <a:lstStyle/>
          <a:p>
            <a:r>
              <a:rPr lang="en-US" dirty="0"/>
              <a:t>If you run a </a:t>
            </a:r>
            <a:r>
              <a:rPr lang="en-US" dirty="0" err="1"/>
              <a:t>BeSp</a:t>
            </a:r>
            <a:r>
              <a:rPr lang="en-US" dirty="0"/>
              <a:t> experiment several times, or run several similar experiments, you will want to copy and modify an existing </a:t>
            </a:r>
            <a:r>
              <a:rPr lang="en-US" dirty="0" err="1"/>
              <a:t>PTab</a:t>
            </a:r>
            <a:r>
              <a:rPr lang="en-US" dirty="0"/>
              <a:t> instead of creating a new one for each experiment. This is easy but there is one important step that is not obvious!</a:t>
            </a:r>
          </a:p>
          <a:p>
            <a:r>
              <a:rPr lang="en-US" dirty="0"/>
              <a:t>One easy way to copy and reuse a </a:t>
            </a:r>
            <a:r>
              <a:rPr lang="en-US" dirty="0" err="1"/>
              <a:t>PTab</a:t>
            </a:r>
            <a:r>
              <a:rPr lang="en-US" dirty="0"/>
              <a:t> is to copy the Excel worksheet that contains the </a:t>
            </a:r>
            <a:r>
              <a:rPr lang="en-US" dirty="0" err="1"/>
              <a:t>BeSp</a:t>
            </a:r>
            <a:r>
              <a:rPr lang="en-US" dirty="0"/>
              <a:t> results and a </a:t>
            </a:r>
            <a:r>
              <a:rPr lang="en-US" dirty="0" err="1"/>
              <a:t>PTab</a:t>
            </a:r>
            <a:r>
              <a:rPr lang="en-US" dirty="0"/>
              <a:t> that analyzes those results.</a:t>
            </a:r>
          </a:p>
          <a:p>
            <a:pPr lvl="1"/>
            <a:r>
              <a:rPr lang="en-US" dirty="0"/>
              <a:t>Right-click on the worksheet tab</a:t>
            </a:r>
          </a:p>
          <a:p>
            <a:pPr lvl="1"/>
            <a:r>
              <a:rPr lang="en-US" dirty="0"/>
              <a:t>Select </a:t>
            </a:r>
            <a:r>
              <a:rPr lang="en-US" dirty="0">
                <a:effectLst>
                  <a:outerShdw blurRad="38100" dist="38100" dir="2700000" algn="tl">
                    <a:srgbClr val="000000">
                      <a:alpha val="43137"/>
                    </a:srgbClr>
                  </a:outerShdw>
                </a:effectLst>
              </a:rPr>
              <a:t>Move or Copy</a:t>
            </a:r>
            <a:r>
              <a:rPr lang="en-US" dirty="0"/>
              <a:t> and check </a:t>
            </a:r>
            <a:r>
              <a:rPr lang="en-US" dirty="0">
                <a:effectLst>
                  <a:outerShdw blurRad="38100" dist="38100" dir="2700000" algn="tl">
                    <a:srgbClr val="000000">
                      <a:alpha val="43137"/>
                    </a:srgbClr>
                  </a:outerShdw>
                </a:effectLst>
              </a:rPr>
              <a:t>Create a copy</a:t>
            </a:r>
            <a:r>
              <a:rPr lang="en-US" dirty="0"/>
              <a:t>.</a:t>
            </a:r>
            <a:endParaRPr lang="en-US" dirty="0">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89006A48-005F-6313-4777-05903FFA334E}"/>
              </a:ext>
            </a:extLst>
          </p:cNvPr>
          <p:cNvPicPr>
            <a:picLocks noChangeAspect="1"/>
          </p:cNvPicPr>
          <p:nvPr/>
        </p:nvPicPr>
        <p:blipFill>
          <a:blip r:embed="rId2"/>
          <a:stretch>
            <a:fillRect/>
          </a:stretch>
        </p:blipFill>
        <p:spPr>
          <a:xfrm>
            <a:off x="4439412" y="1728216"/>
            <a:ext cx="4603746" cy="3685184"/>
          </a:xfrm>
          <a:prstGeom prst="rect">
            <a:avLst/>
          </a:prstGeom>
          <a:ln>
            <a:solidFill>
              <a:schemeClr val="tx1"/>
            </a:solidFill>
          </a:ln>
          <a:effectLst>
            <a:outerShdw blurRad="292100" dist="139700" dir="2700000" algn="tl" rotWithShape="0">
              <a:srgbClr val="333333">
                <a:alpha val="65000"/>
              </a:srgbClr>
            </a:outerShdw>
          </a:effectLst>
        </p:spPr>
      </p:pic>
      <p:cxnSp>
        <p:nvCxnSpPr>
          <p:cNvPr id="11" name="Straight Arrow Connector 10">
            <a:extLst>
              <a:ext uri="{FF2B5EF4-FFF2-40B4-BE49-F238E27FC236}">
                <a16:creationId xmlns:a16="http://schemas.microsoft.com/office/drawing/2014/main" id="{7054FDA7-C7AC-0601-9E9C-FFEF4167D284}"/>
              </a:ext>
            </a:extLst>
          </p:cNvPr>
          <p:cNvCxnSpPr/>
          <p:nvPr/>
        </p:nvCxnSpPr>
        <p:spPr>
          <a:xfrm>
            <a:off x="2939796" y="4946904"/>
            <a:ext cx="2002536" cy="269748"/>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EAB3DC8-E19D-7135-89E3-BC3BFCD658F5}"/>
              </a:ext>
            </a:extLst>
          </p:cNvPr>
          <p:cNvCxnSpPr/>
          <p:nvPr/>
        </p:nvCxnSpPr>
        <p:spPr>
          <a:xfrm flipV="1">
            <a:off x="3803904" y="5120640"/>
            <a:ext cx="2336292" cy="374904"/>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DE91A56-12E0-05AD-364D-9B9EA7FC8A3C}"/>
              </a:ext>
            </a:extLst>
          </p:cNvPr>
          <p:cNvSpPr>
            <a:spLocks noGrp="1"/>
          </p:cNvSpPr>
          <p:nvPr>
            <p:ph type="sldNum" sz="quarter" idx="12"/>
          </p:nvPr>
        </p:nvSpPr>
        <p:spPr/>
        <p:txBody>
          <a:bodyPr/>
          <a:lstStyle/>
          <a:p>
            <a:fld id="{51912446-488A-4B81-942A-A69984251B94}" type="slidenum">
              <a:rPr lang="en-US" smtClean="0"/>
              <a:t>17</a:t>
            </a:fld>
            <a:endParaRPr lang="en-US" dirty="0"/>
          </a:p>
        </p:txBody>
      </p:sp>
    </p:spTree>
    <p:extLst>
      <p:ext uri="{BB962C8B-B14F-4D97-AF65-F5344CB8AC3E}">
        <p14:creationId xmlns:p14="http://schemas.microsoft.com/office/powerpoint/2010/main" val="1293549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361D-F299-F1D4-AD19-E4A576F2D682}"/>
              </a:ext>
            </a:extLst>
          </p:cNvPr>
          <p:cNvSpPr>
            <a:spLocks noGrp="1"/>
          </p:cNvSpPr>
          <p:nvPr>
            <p:ph type="title"/>
          </p:nvPr>
        </p:nvSpPr>
        <p:spPr>
          <a:solidFill>
            <a:srgbClr val="FFCCFF"/>
          </a:solidFill>
        </p:spPr>
        <p:txBody>
          <a:bodyPr>
            <a:normAutofit fontScale="90000"/>
          </a:bodyPr>
          <a:lstStyle/>
          <a:p>
            <a:r>
              <a:rPr lang="en-US" dirty="0"/>
              <a:t>More tips and tricks</a:t>
            </a:r>
            <a:br>
              <a:rPr lang="en-US" dirty="0"/>
            </a:br>
            <a:r>
              <a:rPr lang="en-US" dirty="0"/>
              <a:t>(1) Copying PivotTables</a:t>
            </a:r>
          </a:p>
        </p:txBody>
      </p:sp>
      <p:sp>
        <p:nvSpPr>
          <p:cNvPr id="3" name="Content Placeholder 2">
            <a:extLst>
              <a:ext uri="{FF2B5EF4-FFF2-40B4-BE49-F238E27FC236}">
                <a16:creationId xmlns:a16="http://schemas.microsoft.com/office/drawing/2014/main" id="{42B9588B-FBB6-CB8C-348B-82C2F221F56E}"/>
              </a:ext>
            </a:extLst>
          </p:cNvPr>
          <p:cNvSpPr>
            <a:spLocks noGrp="1"/>
          </p:cNvSpPr>
          <p:nvPr>
            <p:ph idx="1"/>
          </p:nvPr>
        </p:nvSpPr>
        <p:spPr>
          <a:xfrm>
            <a:off x="288036" y="1633600"/>
            <a:ext cx="4014216" cy="4799203"/>
          </a:xfrm>
        </p:spPr>
        <p:txBody>
          <a:bodyPr>
            <a:normAutofit fontScale="85000" lnSpcReduction="10000"/>
          </a:bodyPr>
          <a:lstStyle/>
          <a:p>
            <a:r>
              <a:rPr lang="en-US" dirty="0"/>
              <a:t>Now go to the new worksheet and:</a:t>
            </a:r>
          </a:p>
          <a:p>
            <a:pPr lvl="1"/>
            <a:r>
              <a:rPr lang="en-US" dirty="0"/>
              <a:t>Change its name to reflect the new experiment</a:t>
            </a:r>
          </a:p>
          <a:p>
            <a:pPr lvl="1"/>
            <a:r>
              <a:rPr lang="en-US" dirty="0"/>
              <a:t>Delete the old </a:t>
            </a:r>
            <a:r>
              <a:rPr lang="en-US" dirty="0" err="1"/>
              <a:t>BeSp</a:t>
            </a:r>
            <a:r>
              <a:rPr lang="en-US" dirty="0"/>
              <a:t> results</a:t>
            </a:r>
          </a:p>
          <a:p>
            <a:pPr lvl="1"/>
            <a:r>
              <a:rPr lang="en-US" dirty="0"/>
              <a:t>Copy in the new </a:t>
            </a:r>
            <a:r>
              <a:rPr lang="en-US" dirty="0" err="1"/>
              <a:t>BeSp</a:t>
            </a:r>
            <a:r>
              <a:rPr lang="en-US" dirty="0"/>
              <a:t> results (e.g., after opening a new results table as a separate Excel file)</a:t>
            </a:r>
          </a:p>
          <a:p>
            <a:pPr lvl="1"/>
            <a:r>
              <a:rPr lang="en-US" dirty="0"/>
              <a:t>The important part: select a cell in the </a:t>
            </a:r>
            <a:r>
              <a:rPr lang="en-US" dirty="0" err="1"/>
              <a:t>PTab</a:t>
            </a:r>
            <a:r>
              <a:rPr lang="en-US" dirty="0"/>
              <a:t> and use </a:t>
            </a:r>
            <a:r>
              <a:rPr lang="en-US" dirty="0">
                <a:effectLst>
                  <a:outerShdw blurRad="38100" dist="38100" dir="2700000" algn="tl">
                    <a:srgbClr val="000000">
                      <a:alpha val="43137"/>
                    </a:srgbClr>
                  </a:outerShdw>
                </a:effectLst>
              </a:rPr>
              <a:t>PivotTable </a:t>
            </a:r>
            <a:r>
              <a:rPr lang="en-US" dirty="0" err="1">
                <a:effectLst>
                  <a:outerShdw blurRad="38100" dist="38100" dir="2700000" algn="tl">
                    <a:srgbClr val="000000">
                      <a:alpha val="43137"/>
                    </a:srgbClr>
                  </a:outerShdw>
                </a:effectLst>
              </a:rPr>
              <a:t>Analyze→Change</a:t>
            </a:r>
            <a:r>
              <a:rPr lang="en-US" dirty="0">
                <a:effectLst>
                  <a:outerShdw blurRad="38100" dist="38100" dir="2700000" algn="tl">
                    <a:srgbClr val="000000">
                      <a:alpha val="43137"/>
                    </a:srgbClr>
                  </a:outerShdw>
                </a:effectLst>
              </a:rPr>
              <a:t> Data Source</a:t>
            </a:r>
            <a:r>
              <a:rPr lang="en-US" dirty="0"/>
              <a:t> to select the new </a:t>
            </a:r>
            <a:r>
              <a:rPr lang="en-US" dirty="0" err="1"/>
              <a:t>BeSp</a:t>
            </a:r>
            <a:r>
              <a:rPr lang="en-US" dirty="0"/>
              <a:t> results.</a:t>
            </a:r>
            <a:br>
              <a:rPr lang="en-US" dirty="0"/>
            </a:br>
            <a:br>
              <a:rPr lang="en-US" dirty="0"/>
            </a:br>
            <a:r>
              <a:rPr lang="en-US" dirty="0"/>
              <a:t>When you create a copy of a </a:t>
            </a:r>
            <a:r>
              <a:rPr lang="en-US" dirty="0" err="1"/>
              <a:t>PTab</a:t>
            </a:r>
            <a:r>
              <a:rPr lang="en-US" dirty="0"/>
              <a:t>, </a:t>
            </a:r>
            <a:r>
              <a:rPr lang="en-US" i="1" dirty="0"/>
              <a:t>the new copy still refers to the old data range, even when the old data are in a different worksheet!!</a:t>
            </a:r>
            <a:r>
              <a:rPr lang="en-US" dirty="0"/>
              <a:t> So you must use this step to select the correct data to analyze.</a:t>
            </a:r>
          </a:p>
        </p:txBody>
      </p:sp>
      <p:pic>
        <p:nvPicPr>
          <p:cNvPr id="7" name="Picture 6">
            <a:extLst>
              <a:ext uri="{FF2B5EF4-FFF2-40B4-BE49-F238E27FC236}">
                <a16:creationId xmlns:a16="http://schemas.microsoft.com/office/drawing/2014/main" id="{CE8426F3-28B9-94E6-9C58-D1E6F097B490}"/>
              </a:ext>
            </a:extLst>
          </p:cNvPr>
          <p:cNvPicPr>
            <a:picLocks noChangeAspect="1"/>
          </p:cNvPicPr>
          <p:nvPr/>
        </p:nvPicPr>
        <p:blipFill>
          <a:blip r:embed="rId3"/>
          <a:stretch>
            <a:fillRect/>
          </a:stretch>
        </p:blipFill>
        <p:spPr>
          <a:xfrm>
            <a:off x="4304158" y="2066544"/>
            <a:ext cx="4698159" cy="4366259"/>
          </a:xfrm>
          <a:prstGeom prst="rect">
            <a:avLst/>
          </a:prstGeom>
          <a:ln>
            <a:solidFill>
              <a:schemeClr val="tx1"/>
            </a:solidFill>
          </a:ln>
          <a:effectLst>
            <a:outerShdw blurRad="292100" dist="139700" dir="2700000" algn="tl" rotWithShape="0">
              <a:srgbClr val="333333">
                <a:alpha val="65000"/>
              </a:srgbClr>
            </a:outerShdw>
          </a:effectLst>
        </p:spPr>
      </p:pic>
      <p:cxnSp>
        <p:nvCxnSpPr>
          <p:cNvPr id="11" name="Straight Arrow Connector 10">
            <a:extLst>
              <a:ext uri="{FF2B5EF4-FFF2-40B4-BE49-F238E27FC236}">
                <a16:creationId xmlns:a16="http://schemas.microsoft.com/office/drawing/2014/main" id="{7054FDA7-C7AC-0601-9E9C-FFEF4167D284}"/>
              </a:ext>
            </a:extLst>
          </p:cNvPr>
          <p:cNvCxnSpPr>
            <a:cxnSpLocks/>
          </p:cNvCxnSpPr>
          <p:nvPr/>
        </p:nvCxnSpPr>
        <p:spPr>
          <a:xfrm flipV="1">
            <a:off x="4165092" y="2624328"/>
            <a:ext cx="2505456" cy="1472184"/>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EAB3DC8-E19D-7135-89E3-BC3BFCD658F5}"/>
              </a:ext>
            </a:extLst>
          </p:cNvPr>
          <p:cNvCxnSpPr>
            <a:cxnSpLocks/>
          </p:cNvCxnSpPr>
          <p:nvPr/>
        </p:nvCxnSpPr>
        <p:spPr>
          <a:xfrm>
            <a:off x="3881628" y="5321808"/>
            <a:ext cx="1019556" cy="990728"/>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A94A259-9021-006F-4359-5F466536C1D8}"/>
              </a:ext>
            </a:extLst>
          </p:cNvPr>
          <p:cNvCxnSpPr>
            <a:cxnSpLocks/>
          </p:cNvCxnSpPr>
          <p:nvPr/>
        </p:nvCxnSpPr>
        <p:spPr>
          <a:xfrm flipV="1">
            <a:off x="4037076" y="3648456"/>
            <a:ext cx="1869948" cy="649224"/>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9D4D56A-91D1-E071-B0E5-4979102744AD}"/>
              </a:ext>
            </a:extLst>
          </p:cNvPr>
          <p:cNvSpPr>
            <a:spLocks noGrp="1"/>
          </p:cNvSpPr>
          <p:nvPr>
            <p:ph type="sldNum" sz="quarter" idx="12"/>
          </p:nvPr>
        </p:nvSpPr>
        <p:spPr/>
        <p:txBody>
          <a:bodyPr/>
          <a:lstStyle/>
          <a:p>
            <a:fld id="{51912446-488A-4B81-942A-A69984251B94}" type="slidenum">
              <a:rPr lang="en-US" smtClean="0"/>
              <a:t>18</a:t>
            </a:fld>
            <a:endParaRPr lang="en-US" dirty="0"/>
          </a:p>
        </p:txBody>
      </p:sp>
    </p:spTree>
    <p:extLst>
      <p:ext uri="{BB962C8B-B14F-4D97-AF65-F5344CB8AC3E}">
        <p14:creationId xmlns:p14="http://schemas.microsoft.com/office/powerpoint/2010/main" val="945766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361D-F299-F1D4-AD19-E4A576F2D682}"/>
              </a:ext>
            </a:extLst>
          </p:cNvPr>
          <p:cNvSpPr>
            <a:spLocks noGrp="1"/>
          </p:cNvSpPr>
          <p:nvPr>
            <p:ph type="title"/>
          </p:nvPr>
        </p:nvSpPr>
        <p:spPr>
          <a:solidFill>
            <a:srgbClr val="FFCCFF"/>
          </a:solidFill>
        </p:spPr>
        <p:txBody>
          <a:bodyPr>
            <a:normAutofit fontScale="90000"/>
          </a:bodyPr>
          <a:lstStyle/>
          <a:p>
            <a:r>
              <a:rPr lang="en-US" dirty="0"/>
              <a:t>More tips and tricks</a:t>
            </a:r>
            <a:br>
              <a:rPr lang="en-US" dirty="0"/>
            </a:br>
            <a:r>
              <a:rPr lang="en-US" dirty="0"/>
              <a:t>(2) Refresh</a:t>
            </a:r>
          </a:p>
        </p:txBody>
      </p:sp>
      <p:sp>
        <p:nvSpPr>
          <p:cNvPr id="3" name="Content Placeholder 2">
            <a:extLst>
              <a:ext uri="{FF2B5EF4-FFF2-40B4-BE49-F238E27FC236}">
                <a16:creationId xmlns:a16="http://schemas.microsoft.com/office/drawing/2014/main" id="{42B9588B-FBB6-CB8C-348B-82C2F221F56E}"/>
              </a:ext>
            </a:extLst>
          </p:cNvPr>
          <p:cNvSpPr>
            <a:spLocks noGrp="1"/>
          </p:cNvSpPr>
          <p:nvPr>
            <p:ph idx="1"/>
          </p:nvPr>
        </p:nvSpPr>
        <p:spPr>
          <a:xfrm>
            <a:off x="288036" y="1633601"/>
            <a:ext cx="8270748" cy="4401440"/>
          </a:xfrm>
        </p:spPr>
        <p:txBody>
          <a:bodyPr>
            <a:normAutofit/>
          </a:bodyPr>
          <a:lstStyle/>
          <a:p>
            <a:r>
              <a:rPr lang="en-US" dirty="0"/>
              <a:t>If you modify the data in a </a:t>
            </a:r>
            <a:r>
              <a:rPr lang="en-US" dirty="0" err="1"/>
              <a:t>PTab</a:t>
            </a:r>
            <a:r>
              <a:rPr lang="en-US" dirty="0"/>
              <a:t> (e.g., by replacing it with results from a new experiment), the </a:t>
            </a:r>
            <a:r>
              <a:rPr lang="en-US" dirty="0" err="1"/>
              <a:t>PTab’s</a:t>
            </a:r>
            <a:r>
              <a:rPr lang="en-US" dirty="0"/>
              <a:t> results are </a:t>
            </a:r>
            <a:r>
              <a:rPr lang="en-US" i="1" dirty="0"/>
              <a:t>not updated automatically</a:t>
            </a:r>
            <a:r>
              <a:rPr lang="en-US" dirty="0"/>
              <a:t>.</a:t>
            </a:r>
          </a:p>
          <a:p>
            <a:endParaRPr lang="en-US" dirty="0"/>
          </a:p>
          <a:p>
            <a:r>
              <a:rPr lang="en-US" dirty="0"/>
              <a:t>You must tell the </a:t>
            </a:r>
            <a:r>
              <a:rPr lang="en-US" dirty="0" err="1"/>
              <a:t>PTab</a:t>
            </a:r>
            <a:r>
              <a:rPr lang="en-US" dirty="0"/>
              <a:t> to refresh: Just right-click anywhere in the </a:t>
            </a:r>
            <a:r>
              <a:rPr lang="en-US" dirty="0" err="1"/>
              <a:t>PTab</a:t>
            </a:r>
            <a:r>
              <a:rPr lang="en-US" dirty="0"/>
              <a:t> and select </a:t>
            </a:r>
            <a:r>
              <a:rPr lang="en-US" dirty="0">
                <a:effectLst>
                  <a:outerShdw blurRad="38100" dist="38100" dir="2700000" algn="tl">
                    <a:srgbClr val="000000">
                      <a:alpha val="43137"/>
                    </a:srgbClr>
                  </a:outerShdw>
                </a:effectLst>
              </a:rPr>
              <a:t>Refresh</a:t>
            </a:r>
            <a:r>
              <a:rPr lang="en-US" dirty="0"/>
              <a:t>.</a:t>
            </a:r>
          </a:p>
        </p:txBody>
      </p:sp>
      <p:pic>
        <p:nvPicPr>
          <p:cNvPr id="7" name="Picture 6">
            <a:extLst>
              <a:ext uri="{FF2B5EF4-FFF2-40B4-BE49-F238E27FC236}">
                <a16:creationId xmlns:a16="http://schemas.microsoft.com/office/drawing/2014/main" id="{EC530C7C-F9C5-EBAB-5032-6171020015DB}"/>
              </a:ext>
            </a:extLst>
          </p:cNvPr>
          <p:cNvPicPr>
            <a:picLocks noChangeAspect="1"/>
          </p:cNvPicPr>
          <p:nvPr/>
        </p:nvPicPr>
        <p:blipFill>
          <a:blip r:embed="rId2">
            <a:extLst>
              <a:ext uri="{28A0092B-C50C-407E-A947-70E740481C1C}">
                <a14:useLocalDpi xmlns:a14="http://schemas.microsoft.com/office/drawing/2010/main" val="0"/>
              </a:ext>
            </a:extLst>
          </a:blip>
          <a:srcRect t="2525"/>
          <a:stretch/>
        </p:blipFill>
        <p:spPr>
          <a:xfrm>
            <a:off x="4672743" y="3587262"/>
            <a:ext cx="3534268" cy="2776455"/>
          </a:xfrm>
          <a:prstGeom prst="rect">
            <a:avLst/>
          </a:prstGeom>
          <a:ln>
            <a:solidFill>
              <a:schemeClr val="tx1"/>
            </a:solidFill>
          </a:ln>
          <a:effectLst>
            <a:outerShdw blurRad="292100" dist="139700" dir="2700000" algn="tl" rotWithShape="0">
              <a:srgbClr val="333333">
                <a:alpha val="65000"/>
              </a:srgbClr>
            </a:outerShdw>
          </a:effectLst>
        </p:spPr>
      </p:pic>
      <p:cxnSp>
        <p:nvCxnSpPr>
          <p:cNvPr id="8" name="Straight Arrow Connector 7">
            <a:extLst>
              <a:ext uri="{FF2B5EF4-FFF2-40B4-BE49-F238E27FC236}">
                <a16:creationId xmlns:a16="http://schemas.microsoft.com/office/drawing/2014/main" id="{0FEB0963-8418-1E5C-18D8-BD84F3466EC2}"/>
              </a:ext>
            </a:extLst>
          </p:cNvPr>
          <p:cNvCxnSpPr>
            <a:cxnSpLocks/>
          </p:cNvCxnSpPr>
          <p:nvPr/>
        </p:nvCxnSpPr>
        <p:spPr>
          <a:xfrm>
            <a:off x="3540369" y="3196492"/>
            <a:ext cx="2672862" cy="1359877"/>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2C1F543-2254-55C5-BA78-81028485D0FC}"/>
              </a:ext>
            </a:extLst>
          </p:cNvPr>
          <p:cNvSpPr>
            <a:spLocks noGrp="1"/>
          </p:cNvSpPr>
          <p:nvPr>
            <p:ph type="sldNum" sz="quarter" idx="12"/>
          </p:nvPr>
        </p:nvSpPr>
        <p:spPr/>
        <p:txBody>
          <a:bodyPr/>
          <a:lstStyle/>
          <a:p>
            <a:fld id="{51912446-488A-4B81-942A-A69984251B94}" type="slidenum">
              <a:rPr lang="en-US" smtClean="0"/>
              <a:t>19</a:t>
            </a:fld>
            <a:endParaRPr lang="en-US" dirty="0"/>
          </a:p>
        </p:txBody>
      </p:sp>
    </p:spTree>
    <p:extLst>
      <p:ext uri="{BB962C8B-B14F-4D97-AF65-F5344CB8AC3E}">
        <p14:creationId xmlns:p14="http://schemas.microsoft.com/office/powerpoint/2010/main" val="375330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16180-A8E3-1367-B80F-65C65DE903F0}"/>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5BAB5438-B0D7-1A11-5BEB-70ACB8D8C873}"/>
              </a:ext>
            </a:extLst>
          </p:cNvPr>
          <p:cNvSpPr>
            <a:spLocks noGrp="1"/>
          </p:cNvSpPr>
          <p:nvPr>
            <p:ph idx="1"/>
          </p:nvPr>
        </p:nvSpPr>
        <p:spPr>
          <a:xfrm>
            <a:off x="628650" y="1825625"/>
            <a:ext cx="8017002" cy="4351338"/>
          </a:xfrm>
        </p:spPr>
        <p:txBody>
          <a:bodyPr>
            <a:normAutofit/>
          </a:bodyPr>
          <a:lstStyle/>
          <a:p>
            <a:r>
              <a:rPr lang="en-US" dirty="0"/>
              <a:t>The basics:</a:t>
            </a:r>
          </a:p>
          <a:p>
            <a:pPr lvl="1"/>
            <a:r>
              <a:rPr lang="en-US" dirty="0"/>
              <a:t>What are PivotTables and why use them to analyze </a:t>
            </a:r>
            <a:r>
              <a:rPr lang="en-US" dirty="0" err="1"/>
              <a:t>BehaviorSpace</a:t>
            </a:r>
            <a:r>
              <a:rPr lang="en-US" dirty="0"/>
              <a:t> results (page 3)</a:t>
            </a:r>
          </a:p>
          <a:p>
            <a:pPr lvl="1"/>
            <a:r>
              <a:rPr lang="en-US" dirty="0"/>
              <a:t>Creating a PivotTable from </a:t>
            </a:r>
            <a:r>
              <a:rPr lang="en-US" dirty="0" err="1"/>
              <a:t>BehaviorSpace</a:t>
            </a:r>
            <a:r>
              <a:rPr lang="en-US" dirty="0"/>
              <a:t> output (p. 4-6)</a:t>
            </a:r>
          </a:p>
          <a:p>
            <a:r>
              <a:rPr lang="en-US" dirty="0"/>
              <a:t>Example 1: A sensitivity analysis experiment (p. 7-13)</a:t>
            </a:r>
          </a:p>
          <a:p>
            <a:r>
              <a:rPr lang="en-US" dirty="0"/>
              <a:t>Example 2: A scenario contrast experiment (p. 14-16)</a:t>
            </a:r>
          </a:p>
          <a:p>
            <a:r>
              <a:rPr lang="en-US" dirty="0"/>
              <a:t>More tips and tricks (p. 17-23)</a:t>
            </a:r>
          </a:p>
          <a:p>
            <a:r>
              <a:rPr lang="en-US" dirty="0"/>
              <a:t>More complex analyses:</a:t>
            </a:r>
          </a:p>
          <a:p>
            <a:pPr lvl="1"/>
            <a:r>
              <a:rPr lang="en-US" dirty="0"/>
              <a:t>Time-series results (p. 24)</a:t>
            </a:r>
          </a:p>
          <a:p>
            <a:pPr lvl="1"/>
            <a:r>
              <a:rPr lang="en-US" dirty="0"/>
              <a:t>Frequency of events within simulations (p. 25)</a:t>
            </a:r>
          </a:p>
          <a:p>
            <a:pPr lvl="1"/>
            <a:r>
              <a:rPr lang="en-US" dirty="0"/>
              <a:t>Frequency of events across simulations (p. 26-27)</a:t>
            </a:r>
          </a:p>
          <a:p>
            <a:pPr lvl="1"/>
            <a:r>
              <a:rPr lang="en-US" dirty="0"/>
              <a:t>Time to an event (e.g., extinction) among simulations (p. 28-29)</a:t>
            </a:r>
          </a:p>
          <a:p>
            <a:endParaRPr lang="en-US" dirty="0"/>
          </a:p>
        </p:txBody>
      </p:sp>
      <p:sp>
        <p:nvSpPr>
          <p:cNvPr id="4" name="Slide Number Placeholder 3">
            <a:extLst>
              <a:ext uri="{FF2B5EF4-FFF2-40B4-BE49-F238E27FC236}">
                <a16:creationId xmlns:a16="http://schemas.microsoft.com/office/drawing/2014/main" id="{A90097D6-BC15-D004-5593-DABE0B92B29A}"/>
              </a:ext>
            </a:extLst>
          </p:cNvPr>
          <p:cNvSpPr>
            <a:spLocks noGrp="1"/>
          </p:cNvSpPr>
          <p:nvPr>
            <p:ph type="sldNum" sz="quarter" idx="12"/>
          </p:nvPr>
        </p:nvSpPr>
        <p:spPr/>
        <p:txBody>
          <a:bodyPr/>
          <a:lstStyle/>
          <a:p>
            <a:fld id="{51912446-488A-4B81-942A-A69984251B94}" type="slidenum">
              <a:rPr lang="en-US" smtClean="0"/>
              <a:t>2</a:t>
            </a:fld>
            <a:endParaRPr lang="en-US" dirty="0"/>
          </a:p>
        </p:txBody>
      </p:sp>
    </p:spTree>
    <p:extLst>
      <p:ext uri="{BB962C8B-B14F-4D97-AF65-F5344CB8AC3E}">
        <p14:creationId xmlns:p14="http://schemas.microsoft.com/office/powerpoint/2010/main" val="214397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361D-F299-F1D4-AD19-E4A576F2D682}"/>
              </a:ext>
            </a:extLst>
          </p:cNvPr>
          <p:cNvSpPr>
            <a:spLocks noGrp="1"/>
          </p:cNvSpPr>
          <p:nvPr>
            <p:ph type="title"/>
          </p:nvPr>
        </p:nvSpPr>
        <p:spPr>
          <a:solidFill>
            <a:srgbClr val="FFCCFF"/>
          </a:solidFill>
        </p:spPr>
        <p:txBody>
          <a:bodyPr>
            <a:normAutofit fontScale="90000"/>
          </a:bodyPr>
          <a:lstStyle/>
          <a:p>
            <a:r>
              <a:rPr lang="en-US" dirty="0"/>
              <a:t>More tips and tricks</a:t>
            </a:r>
            <a:br>
              <a:rPr lang="en-US" dirty="0"/>
            </a:br>
            <a:r>
              <a:rPr lang="en-US" dirty="0"/>
              <a:t>(2) Sorting rows or columns</a:t>
            </a:r>
          </a:p>
        </p:txBody>
      </p:sp>
      <p:sp>
        <p:nvSpPr>
          <p:cNvPr id="3" name="Content Placeholder 2">
            <a:extLst>
              <a:ext uri="{FF2B5EF4-FFF2-40B4-BE49-F238E27FC236}">
                <a16:creationId xmlns:a16="http://schemas.microsoft.com/office/drawing/2014/main" id="{42B9588B-FBB6-CB8C-348B-82C2F221F56E}"/>
              </a:ext>
            </a:extLst>
          </p:cNvPr>
          <p:cNvSpPr>
            <a:spLocks noGrp="1"/>
          </p:cNvSpPr>
          <p:nvPr>
            <p:ph idx="1"/>
          </p:nvPr>
        </p:nvSpPr>
        <p:spPr>
          <a:xfrm>
            <a:off x="288036" y="1633600"/>
            <a:ext cx="5129784" cy="4561459"/>
          </a:xfrm>
        </p:spPr>
        <p:txBody>
          <a:bodyPr>
            <a:normAutofit/>
          </a:bodyPr>
          <a:lstStyle/>
          <a:p>
            <a:r>
              <a:rPr lang="en-US" dirty="0"/>
              <a:t>Sometimes Excel does not sort a </a:t>
            </a:r>
            <a:r>
              <a:rPr lang="en-US" dirty="0" err="1"/>
              <a:t>PTab’s</a:t>
            </a:r>
            <a:r>
              <a:rPr lang="en-US" dirty="0"/>
              <a:t> rows or columns in the order you want. Be aware that rows that are labeled by a number (e.g., the value of a parameter varied in a </a:t>
            </a:r>
            <a:r>
              <a:rPr lang="en-US" dirty="0" err="1"/>
              <a:t>BeSp</a:t>
            </a:r>
            <a:r>
              <a:rPr lang="en-US" dirty="0"/>
              <a:t> experiment) may not always appear in ascending order.</a:t>
            </a:r>
          </a:p>
          <a:p>
            <a:r>
              <a:rPr lang="en-US" dirty="0"/>
              <a:t>You can sort the rows or columns by clicking on the chooser-like icon in the row/column label cell.</a:t>
            </a:r>
          </a:p>
        </p:txBody>
      </p:sp>
      <p:pic>
        <p:nvPicPr>
          <p:cNvPr id="5" name="Picture 4">
            <a:extLst>
              <a:ext uri="{FF2B5EF4-FFF2-40B4-BE49-F238E27FC236}">
                <a16:creationId xmlns:a16="http://schemas.microsoft.com/office/drawing/2014/main" id="{AA1F88A9-9166-240E-18B0-54CD8FB9F566}"/>
              </a:ext>
            </a:extLst>
          </p:cNvPr>
          <p:cNvPicPr>
            <a:picLocks noChangeAspect="1"/>
          </p:cNvPicPr>
          <p:nvPr/>
        </p:nvPicPr>
        <p:blipFill>
          <a:blip r:embed="rId2"/>
          <a:stretch>
            <a:fillRect/>
          </a:stretch>
        </p:blipFill>
        <p:spPr>
          <a:xfrm>
            <a:off x="6066747" y="2219563"/>
            <a:ext cx="2492037" cy="2581038"/>
          </a:xfrm>
          <a:prstGeom prst="rect">
            <a:avLst/>
          </a:prstGeom>
          <a:ln>
            <a:solidFill>
              <a:schemeClr val="tx1"/>
            </a:solid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1C82AE77-06E1-87E7-AE71-67420D155E82}"/>
              </a:ext>
            </a:extLst>
          </p:cNvPr>
          <p:cNvCxnSpPr>
            <a:cxnSpLocks/>
          </p:cNvCxnSpPr>
          <p:nvPr/>
        </p:nvCxnSpPr>
        <p:spPr>
          <a:xfrm flipV="1">
            <a:off x="4965192" y="2729484"/>
            <a:ext cx="2171700" cy="1056132"/>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2458CB0-A9E4-E9CA-2644-3CEEBC41DD37}"/>
              </a:ext>
            </a:extLst>
          </p:cNvPr>
          <p:cNvSpPr>
            <a:spLocks noGrp="1"/>
          </p:cNvSpPr>
          <p:nvPr>
            <p:ph type="sldNum" sz="quarter" idx="12"/>
          </p:nvPr>
        </p:nvSpPr>
        <p:spPr/>
        <p:txBody>
          <a:bodyPr/>
          <a:lstStyle/>
          <a:p>
            <a:fld id="{51912446-488A-4B81-942A-A69984251B94}" type="slidenum">
              <a:rPr lang="en-US" smtClean="0"/>
              <a:t>20</a:t>
            </a:fld>
            <a:endParaRPr lang="en-US" dirty="0"/>
          </a:p>
        </p:txBody>
      </p:sp>
    </p:spTree>
    <p:extLst>
      <p:ext uri="{BB962C8B-B14F-4D97-AF65-F5344CB8AC3E}">
        <p14:creationId xmlns:p14="http://schemas.microsoft.com/office/powerpoint/2010/main" val="3414797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63CD-FD29-4782-602C-307F007EBEDE}"/>
              </a:ext>
            </a:extLst>
          </p:cNvPr>
          <p:cNvSpPr>
            <a:spLocks noGrp="1"/>
          </p:cNvSpPr>
          <p:nvPr>
            <p:ph type="title"/>
          </p:nvPr>
        </p:nvSpPr>
        <p:spPr>
          <a:solidFill>
            <a:srgbClr val="FFCCFF"/>
          </a:solidFill>
        </p:spPr>
        <p:txBody>
          <a:bodyPr>
            <a:normAutofit fontScale="90000"/>
          </a:bodyPr>
          <a:lstStyle/>
          <a:p>
            <a:r>
              <a:rPr lang="en-US" dirty="0"/>
              <a:t>More tips and tricks</a:t>
            </a:r>
            <a:br>
              <a:rPr lang="en-US" dirty="0"/>
            </a:br>
            <a:r>
              <a:rPr lang="en-US" dirty="0"/>
              <a:t>(3) More complex tables</a:t>
            </a:r>
          </a:p>
        </p:txBody>
      </p:sp>
      <p:sp>
        <p:nvSpPr>
          <p:cNvPr id="3" name="Content Placeholder 2">
            <a:extLst>
              <a:ext uri="{FF2B5EF4-FFF2-40B4-BE49-F238E27FC236}">
                <a16:creationId xmlns:a16="http://schemas.microsoft.com/office/drawing/2014/main" id="{570CF36B-A514-CE88-7BC7-518AE48E50C1}"/>
              </a:ext>
            </a:extLst>
          </p:cNvPr>
          <p:cNvSpPr>
            <a:spLocks noGrp="1"/>
          </p:cNvSpPr>
          <p:nvPr>
            <p:ph idx="1"/>
          </p:nvPr>
        </p:nvSpPr>
        <p:spPr>
          <a:xfrm>
            <a:off x="162154" y="1825624"/>
            <a:ext cx="3339998" cy="4504837"/>
          </a:xfrm>
        </p:spPr>
        <p:txBody>
          <a:bodyPr>
            <a:normAutofit fontScale="77500" lnSpcReduction="20000"/>
          </a:bodyPr>
          <a:lstStyle/>
          <a:p>
            <a:r>
              <a:rPr lang="en-US" dirty="0"/>
              <a:t>Consider a more complex </a:t>
            </a:r>
            <a:r>
              <a:rPr lang="en-US" dirty="0" err="1"/>
              <a:t>BeSp</a:t>
            </a:r>
            <a:r>
              <a:rPr lang="en-US" dirty="0"/>
              <a:t> experiment, using 16 values of </a:t>
            </a:r>
            <a:r>
              <a:rPr lang="en-US" dirty="0">
                <a:latin typeface="Courier New" panose="02070309020205020404" pitchFamily="49" charset="0"/>
                <a:cs typeface="Courier New" panose="02070309020205020404" pitchFamily="49" charset="0"/>
              </a:rPr>
              <a:t>grass-grow-rate</a:t>
            </a:r>
            <a:r>
              <a:rPr lang="en-US" dirty="0"/>
              <a:t> for each of two values of </a:t>
            </a:r>
            <a:r>
              <a:rPr lang="en-US" dirty="0">
                <a:latin typeface="Courier New" panose="02070309020205020404" pitchFamily="49" charset="0"/>
                <a:cs typeface="Courier New" panose="02070309020205020404" pitchFamily="49" charset="0"/>
              </a:rPr>
              <a:t>weeds-grow-rate</a:t>
            </a:r>
            <a:r>
              <a:rPr lang="en-US" dirty="0"/>
              <a:t>, and producing two outputs: the numbers of rabbits and green patches (indicating they have grass).</a:t>
            </a:r>
          </a:p>
          <a:p>
            <a:r>
              <a:rPr lang="en-US" dirty="0"/>
              <a:t>We can get summary results of both outputs, broken out by both variables, in one table.</a:t>
            </a:r>
          </a:p>
          <a:p>
            <a:r>
              <a:rPr lang="en-US" dirty="0"/>
              <a:t>By default, a </a:t>
            </a:r>
            <a:r>
              <a:rPr lang="en-US" dirty="0" err="1"/>
              <a:t>PTab</a:t>
            </a:r>
            <a:r>
              <a:rPr lang="en-US" dirty="0"/>
              <a:t> groups the two outputs for each value of the variable(s) in the Columns box.</a:t>
            </a:r>
          </a:p>
          <a:p>
            <a:r>
              <a:rPr lang="en-US" dirty="0"/>
              <a:t>To instead groups the kinds of output together (count rabbits for all values of weeds-growth-rate, then count green patches for all values of ), just drag “</a:t>
            </a:r>
            <a:r>
              <a:rPr lang="el-GR" dirty="0"/>
              <a:t>Σ</a:t>
            </a:r>
            <a:r>
              <a:rPr lang="en-US" dirty="0"/>
              <a:t> Values” from the bottom to the top of the Columns box.</a:t>
            </a:r>
          </a:p>
        </p:txBody>
      </p:sp>
      <p:pic>
        <p:nvPicPr>
          <p:cNvPr id="5" name="Picture 4">
            <a:extLst>
              <a:ext uri="{FF2B5EF4-FFF2-40B4-BE49-F238E27FC236}">
                <a16:creationId xmlns:a16="http://schemas.microsoft.com/office/drawing/2014/main" id="{DE900D11-D818-4474-1889-CD20B6D272C4}"/>
              </a:ext>
            </a:extLst>
          </p:cNvPr>
          <p:cNvPicPr>
            <a:picLocks noChangeAspect="1"/>
          </p:cNvPicPr>
          <p:nvPr/>
        </p:nvPicPr>
        <p:blipFill>
          <a:blip r:embed="rId2"/>
          <a:stretch>
            <a:fillRect/>
          </a:stretch>
        </p:blipFill>
        <p:spPr>
          <a:xfrm>
            <a:off x="3495446" y="1394917"/>
            <a:ext cx="5486400" cy="2446047"/>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7E4872FA-2117-4D5E-A6D0-5002A25C8784}"/>
              </a:ext>
            </a:extLst>
          </p:cNvPr>
          <p:cNvPicPr>
            <a:picLocks noChangeAspect="1"/>
          </p:cNvPicPr>
          <p:nvPr/>
        </p:nvPicPr>
        <p:blipFill>
          <a:blip r:embed="rId3"/>
          <a:stretch>
            <a:fillRect/>
          </a:stretch>
        </p:blipFill>
        <p:spPr>
          <a:xfrm>
            <a:off x="3495446" y="3930956"/>
            <a:ext cx="5486400" cy="2766707"/>
          </a:xfrm>
          <a:prstGeom prst="rect">
            <a:avLst/>
          </a:prstGeom>
          <a:ln>
            <a:solidFill>
              <a:schemeClr val="tx1"/>
            </a:solidFill>
          </a:ln>
          <a:effectLst>
            <a:outerShdw blurRad="292100" dist="139700" dir="2700000" algn="tl" rotWithShape="0">
              <a:srgbClr val="333333">
                <a:alpha val="65000"/>
              </a:srgbClr>
            </a:outerShdw>
          </a:effectLst>
        </p:spPr>
      </p:pic>
      <p:sp>
        <p:nvSpPr>
          <p:cNvPr id="4" name="Rectangle: Rounded Corners 3">
            <a:extLst>
              <a:ext uri="{FF2B5EF4-FFF2-40B4-BE49-F238E27FC236}">
                <a16:creationId xmlns:a16="http://schemas.microsoft.com/office/drawing/2014/main" id="{1B487282-B453-13E6-CBE8-12A240C21474}"/>
              </a:ext>
            </a:extLst>
          </p:cNvPr>
          <p:cNvSpPr/>
          <p:nvPr/>
        </p:nvSpPr>
        <p:spPr>
          <a:xfrm>
            <a:off x="3963924" y="1499616"/>
            <a:ext cx="1773936" cy="1554480"/>
          </a:xfrm>
          <a:prstGeom prst="roundRect">
            <a:avLst/>
          </a:prstGeom>
          <a:solidFill>
            <a:srgbClr val="4472C4">
              <a:alpha val="1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F34D3EE-226F-404A-71D9-863D6A1D5C97}"/>
              </a:ext>
            </a:extLst>
          </p:cNvPr>
          <p:cNvSpPr/>
          <p:nvPr/>
        </p:nvSpPr>
        <p:spPr>
          <a:xfrm>
            <a:off x="4066032" y="4098036"/>
            <a:ext cx="1773936" cy="1690116"/>
          </a:xfrm>
          <a:prstGeom prst="roundRect">
            <a:avLst/>
          </a:prstGeom>
          <a:solidFill>
            <a:srgbClr val="4472C4">
              <a:alpha val="1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2905F3A-5E10-09F3-4B5A-3251C277A398}"/>
              </a:ext>
            </a:extLst>
          </p:cNvPr>
          <p:cNvCxnSpPr>
            <a:cxnSpLocks/>
          </p:cNvCxnSpPr>
          <p:nvPr/>
        </p:nvCxnSpPr>
        <p:spPr>
          <a:xfrm flipV="1">
            <a:off x="3376246" y="2436876"/>
            <a:ext cx="4204130" cy="966533"/>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0A1A2A3-3DDD-9178-5798-ADBEA36E24BE}"/>
              </a:ext>
            </a:extLst>
          </p:cNvPr>
          <p:cNvCxnSpPr>
            <a:cxnSpLocks/>
          </p:cNvCxnSpPr>
          <p:nvPr/>
        </p:nvCxnSpPr>
        <p:spPr>
          <a:xfrm flipV="1">
            <a:off x="3268980" y="1773936"/>
            <a:ext cx="877824" cy="2368296"/>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C3DF694-98FB-A5A7-C4D7-A350A6FE48EF}"/>
              </a:ext>
            </a:extLst>
          </p:cNvPr>
          <p:cNvCxnSpPr>
            <a:cxnSpLocks/>
          </p:cNvCxnSpPr>
          <p:nvPr/>
        </p:nvCxnSpPr>
        <p:spPr>
          <a:xfrm flipV="1">
            <a:off x="3268980" y="4315968"/>
            <a:ext cx="941832" cy="705929"/>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29A3550-FECC-B7A4-8FDE-D061D013D1C4}"/>
              </a:ext>
            </a:extLst>
          </p:cNvPr>
          <p:cNvCxnSpPr>
            <a:cxnSpLocks/>
          </p:cNvCxnSpPr>
          <p:nvPr/>
        </p:nvCxnSpPr>
        <p:spPr>
          <a:xfrm>
            <a:off x="2766060" y="5955232"/>
            <a:ext cx="5486400" cy="47804"/>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BFC2A7A-906E-219E-0CC5-FDC23D69CA94}"/>
              </a:ext>
            </a:extLst>
          </p:cNvPr>
          <p:cNvCxnSpPr>
            <a:cxnSpLocks/>
          </p:cNvCxnSpPr>
          <p:nvPr/>
        </p:nvCxnSpPr>
        <p:spPr>
          <a:xfrm flipV="1">
            <a:off x="2665046" y="3328416"/>
            <a:ext cx="5697416" cy="2325548"/>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0132CFD-4087-13C6-BC7C-5B061054E0BF}"/>
              </a:ext>
            </a:extLst>
          </p:cNvPr>
          <p:cNvSpPr>
            <a:spLocks noGrp="1"/>
          </p:cNvSpPr>
          <p:nvPr>
            <p:ph type="sldNum" sz="quarter" idx="12"/>
          </p:nvPr>
        </p:nvSpPr>
        <p:spPr/>
        <p:txBody>
          <a:bodyPr/>
          <a:lstStyle/>
          <a:p>
            <a:fld id="{51912446-488A-4B81-942A-A69984251B94}" type="slidenum">
              <a:rPr lang="en-US" smtClean="0"/>
              <a:t>21</a:t>
            </a:fld>
            <a:endParaRPr lang="en-US" dirty="0"/>
          </a:p>
        </p:txBody>
      </p:sp>
    </p:spTree>
    <p:extLst>
      <p:ext uri="{BB962C8B-B14F-4D97-AF65-F5344CB8AC3E}">
        <p14:creationId xmlns:p14="http://schemas.microsoft.com/office/powerpoint/2010/main" val="1164721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2FD8A98-6A96-0359-582B-D5F9F104F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041" y="3641837"/>
            <a:ext cx="4217781" cy="2711746"/>
          </a:xfrm>
          <a:prstGeom prst="rect">
            <a:avLst/>
          </a:prstGeom>
          <a:ln>
            <a:solidFill>
              <a:schemeClr val="tx1"/>
            </a:solidFill>
          </a:ln>
        </p:spPr>
      </p:pic>
      <p:pic>
        <p:nvPicPr>
          <p:cNvPr id="12" name="Picture 11">
            <a:extLst>
              <a:ext uri="{FF2B5EF4-FFF2-40B4-BE49-F238E27FC236}">
                <a16:creationId xmlns:a16="http://schemas.microsoft.com/office/drawing/2014/main" id="{707F9808-6B6B-E457-92B2-17918DE090F8}"/>
              </a:ext>
            </a:extLst>
          </p:cNvPr>
          <p:cNvPicPr>
            <a:picLocks noChangeAspect="1"/>
          </p:cNvPicPr>
          <p:nvPr/>
        </p:nvPicPr>
        <p:blipFill>
          <a:blip r:embed="rId3"/>
          <a:stretch>
            <a:fillRect/>
          </a:stretch>
        </p:blipFill>
        <p:spPr>
          <a:xfrm>
            <a:off x="4868984" y="1825625"/>
            <a:ext cx="3833192" cy="1295512"/>
          </a:xfrm>
          <a:prstGeom prst="rect">
            <a:avLst/>
          </a:prstGeom>
          <a:ln>
            <a:solidFill>
              <a:schemeClr val="tx1"/>
            </a:solidFill>
          </a:ln>
        </p:spPr>
      </p:pic>
      <p:sp>
        <p:nvSpPr>
          <p:cNvPr id="2" name="Title 1">
            <a:extLst>
              <a:ext uri="{FF2B5EF4-FFF2-40B4-BE49-F238E27FC236}">
                <a16:creationId xmlns:a16="http://schemas.microsoft.com/office/drawing/2014/main" id="{BFE363CD-FD29-4782-602C-307F007EBEDE}"/>
              </a:ext>
            </a:extLst>
          </p:cNvPr>
          <p:cNvSpPr>
            <a:spLocks noGrp="1"/>
          </p:cNvSpPr>
          <p:nvPr>
            <p:ph type="title"/>
          </p:nvPr>
        </p:nvSpPr>
        <p:spPr>
          <a:solidFill>
            <a:srgbClr val="FFCCFF"/>
          </a:solidFill>
        </p:spPr>
        <p:txBody>
          <a:bodyPr>
            <a:normAutofit fontScale="90000"/>
          </a:bodyPr>
          <a:lstStyle/>
          <a:p>
            <a:r>
              <a:rPr lang="en-US" dirty="0"/>
              <a:t>More tips and tricks</a:t>
            </a:r>
            <a:br>
              <a:rPr lang="en-US" dirty="0"/>
            </a:br>
            <a:r>
              <a:rPr lang="en-US" dirty="0"/>
              <a:t>(3</a:t>
            </a:r>
            <a:r>
              <a:rPr lang="en-US"/>
              <a:t>) Date and time variables</a:t>
            </a:r>
            <a:endParaRPr lang="en-US" dirty="0"/>
          </a:p>
        </p:txBody>
      </p:sp>
      <p:sp>
        <p:nvSpPr>
          <p:cNvPr id="3" name="Content Placeholder 2">
            <a:extLst>
              <a:ext uri="{FF2B5EF4-FFF2-40B4-BE49-F238E27FC236}">
                <a16:creationId xmlns:a16="http://schemas.microsoft.com/office/drawing/2014/main" id="{570CF36B-A514-CE88-7BC7-518AE48E50C1}"/>
              </a:ext>
            </a:extLst>
          </p:cNvPr>
          <p:cNvSpPr>
            <a:spLocks noGrp="1"/>
          </p:cNvSpPr>
          <p:nvPr>
            <p:ph idx="1"/>
          </p:nvPr>
        </p:nvSpPr>
        <p:spPr>
          <a:xfrm>
            <a:off x="546353" y="1825624"/>
            <a:ext cx="4322631" cy="4588891"/>
          </a:xfrm>
        </p:spPr>
        <p:txBody>
          <a:bodyPr>
            <a:normAutofit fontScale="70000" lnSpcReduction="20000"/>
          </a:bodyPr>
          <a:lstStyle/>
          <a:p>
            <a:r>
              <a:rPr lang="en-US" dirty="0" err="1"/>
              <a:t>NetLogo’s</a:t>
            </a:r>
            <a:r>
              <a:rPr lang="en-US" dirty="0"/>
              <a:t> time extension can create output in a variety of date and time formats. Excel automatically converts such values to its own date/time format (the number of days since 1/1/1900, with time as a fraction of a day).</a:t>
            </a:r>
          </a:p>
          <a:p>
            <a:r>
              <a:rPr lang="en-US" dirty="0"/>
              <a:t>When Excel converts date/time variables, it often displays them in an </a:t>
            </a:r>
            <a:r>
              <a:rPr lang="en-US" dirty="0" err="1"/>
              <a:t>unuseful</a:t>
            </a:r>
            <a:r>
              <a:rPr lang="en-US" dirty="0"/>
              <a:t> format.</a:t>
            </a:r>
          </a:p>
          <a:p>
            <a:r>
              <a:rPr lang="en-US" dirty="0"/>
              <a:t>For an example, open this </a:t>
            </a:r>
            <a:r>
              <a:rPr lang="en-US" dirty="0" err="1"/>
              <a:t>NetLogo</a:t>
            </a:r>
            <a:r>
              <a:rPr lang="en-US" dirty="0"/>
              <a:t> library model: Code </a:t>
            </a:r>
            <a:r>
              <a:rPr lang="en-US" dirty="0" err="1"/>
              <a:t>Examples→Extensions</a:t>
            </a:r>
            <a:r>
              <a:rPr lang="en-US" dirty="0"/>
              <a:t> </a:t>
            </a:r>
            <a:r>
              <a:rPr lang="en-US" dirty="0" err="1"/>
              <a:t>Examples→time</a:t>
            </a:r>
            <a:r>
              <a:rPr lang="en-US" dirty="0"/>
              <a:t> → Distribution Center Discrete Event Simulator. </a:t>
            </a:r>
          </a:p>
          <a:p>
            <a:pPr lvl="1"/>
            <a:r>
              <a:rPr lang="en-US" dirty="0"/>
              <a:t>Save the model to a local folder, run it, and click the </a:t>
            </a:r>
            <a:r>
              <a:rPr lang="en-US" dirty="0">
                <a:effectLst>
                  <a:outerShdw blurRad="38100" dist="38100" dir="2700000" algn="tl">
                    <a:srgbClr val="000000">
                      <a:alpha val="43137"/>
                    </a:srgbClr>
                  </a:outerShdw>
                </a:effectLst>
              </a:rPr>
              <a:t>Save worker performance to file</a:t>
            </a:r>
            <a:r>
              <a:rPr lang="en-US" dirty="0"/>
              <a:t> button.</a:t>
            </a:r>
          </a:p>
          <a:p>
            <a:pPr lvl="1"/>
            <a:r>
              <a:rPr lang="en-US" dirty="0"/>
              <a:t>If you open the resulting file (WorkerPerformanceLog.csv) in a text editor, the date/time values look like: </a:t>
            </a:r>
            <a:br>
              <a:rPr lang="en-US" dirty="0"/>
            </a:br>
            <a:r>
              <a:rPr lang="en-US" dirty="0">
                <a:latin typeface="Courier New" panose="02070309020205020404" pitchFamily="49" charset="0"/>
                <a:cs typeface="Courier New" panose="02070309020205020404" pitchFamily="49" charset="0"/>
              </a:rPr>
              <a:t>2020-05-01 08:00:00.000</a:t>
            </a:r>
          </a:p>
          <a:p>
            <a:pPr lvl="1"/>
            <a:r>
              <a:rPr lang="en-US" dirty="0"/>
              <a:t>When you open the file in Excel, it instead looks like this </a:t>
            </a:r>
            <a:r>
              <a:rPr lang="en-US" dirty="0">
                <a:latin typeface="Courier New" panose="02070309020205020404" pitchFamily="49" charset="0"/>
                <a:cs typeface="Courier New" panose="02070309020205020404" pitchFamily="49" charset="0"/>
              </a:rPr>
              <a:t>00:00.0</a:t>
            </a:r>
            <a:r>
              <a:rPr lang="en-US" dirty="0"/>
              <a:t> even though it is clear from Excel’s Task Pane that the value is correct.</a:t>
            </a:r>
          </a:p>
          <a:p>
            <a:r>
              <a:rPr lang="en-US" dirty="0"/>
              <a:t>Fix Excel’s date/time format by selecting the date/time values and manually setting their display format. That often requires one of Excel’s “Custom” formats. You can even edit the format.</a:t>
            </a:r>
          </a:p>
        </p:txBody>
      </p:sp>
      <p:cxnSp>
        <p:nvCxnSpPr>
          <p:cNvPr id="7" name="Straight Arrow Connector 6">
            <a:extLst>
              <a:ext uri="{FF2B5EF4-FFF2-40B4-BE49-F238E27FC236}">
                <a16:creationId xmlns:a16="http://schemas.microsoft.com/office/drawing/2014/main" id="{32905F3A-5E10-09F3-4B5A-3251C277A398}"/>
              </a:ext>
            </a:extLst>
          </p:cNvPr>
          <p:cNvCxnSpPr>
            <a:cxnSpLocks/>
          </p:cNvCxnSpPr>
          <p:nvPr/>
        </p:nvCxnSpPr>
        <p:spPr>
          <a:xfrm flipV="1">
            <a:off x="3177540" y="2619756"/>
            <a:ext cx="2761978" cy="2359152"/>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0A1A2A3-3DDD-9178-5798-ADBEA36E24BE}"/>
              </a:ext>
            </a:extLst>
          </p:cNvPr>
          <p:cNvCxnSpPr>
            <a:cxnSpLocks/>
          </p:cNvCxnSpPr>
          <p:nvPr/>
        </p:nvCxnSpPr>
        <p:spPr>
          <a:xfrm flipV="1">
            <a:off x="4315609" y="3899916"/>
            <a:ext cx="2761978" cy="1873124"/>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C3DF694-98FB-A5A7-C4D7-A350A6FE48EF}"/>
              </a:ext>
            </a:extLst>
          </p:cNvPr>
          <p:cNvCxnSpPr>
            <a:cxnSpLocks/>
          </p:cNvCxnSpPr>
          <p:nvPr/>
        </p:nvCxnSpPr>
        <p:spPr>
          <a:xfrm flipV="1">
            <a:off x="4690872" y="4855843"/>
            <a:ext cx="2697807" cy="1252349"/>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29A3550-FECC-B7A4-8FDE-D061D013D1C4}"/>
              </a:ext>
            </a:extLst>
          </p:cNvPr>
          <p:cNvCxnSpPr>
            <a:cxnSpLocks/>
          </p:cNvCxnSpPr>
          <p:nvPr/>
        </p:nvCxnSpPr>
        <p:spPr>
          <a:xfrm flipV="1">
            <a:off x="4736592" y="2098221"/>
            <a:ext cx="2439815" cy="3104715"/>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C4A6560B-DC9C-1268-1979-2A0D34C98858}"/>
              </a:ext>
            </a:extLst>
          </p:cNvPr>
          <p:cNvSpPr>
            <a:spLocks noGrp="1"/>
          </p:cNvSpPr>
          <p:nvPr>
            <p:ph type="sldNum" sz="quarter" idx="12"/>
          </p:nvPr>
        </p:nvSpPr>
        <p:spPr/>
        <p:txBody>
          <a:bodyPr/>
          <a:lstStyle/>
          <a:p>
            <a:fld id="{51912446-488A-4B81-942A-A69984251B94}" type="slidenum">
              <a:rPr lang="en-US" smtClean="0"/>
              <a:t>22</a:t>
            </a:fld>
            <a:endParaRPr lang="en-US" dirty="0"/>
          </a:p>
        </p:txBody>
      </p:sp>
    </p:spTree>
    <p:extLst>
      <p:ext uri="{BB962C8B-B14F-4D97-AF65-F5344CB8AC3E}">
        <p14:creationId xmlns:p14="http://schemas.microsoft.com/office/powerpoint/2010/main" val="2364041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96126-C2E8-9E22-8C7E-44BA0E79D0D2}"/>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4949DC27-7004-A0B1-EA5B-3F7585C666BB}"/>
              </a:ext>
            </a:extLst>
          </p:cNvPr>
          <p:cNvPicPr>
            <a:picLocks noChangeAspect="1"/>
          </p:cNvPicPr>
          <p:nvPr/>
        </p:nvPicPr>
        <p:blipFill>
          <a:blip r:embed="rId2"/>
          <a:srcRect r="30521" b="50446"/>
          <a:stretch/>
        </p:blipFill>
        <p:spPr>
          <a:xfrm>
            <a:off x="5249310" y="1472047"/>
            <a:ext cx="3761776" cy="2005444"/>
          </a:xfrm>
          <a:prstGeom prst="rect">
            <a:avLst/>
          </a:prstGeom>
          <a:ln>
            <a:solidFill>
              <a:schemeClr val="tx1"/>
            </a:solid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FD3C675-092A-6FBF-CBB7-74DBD9EE09F5}"/>
              </a:ext>
            </a:extLst>
          </p:cNvPr>
          <p:cNvSpPr>
            <a:spLocks noGrp="1"/>
          </p:cNvSpPr>
          <p:nvPr>
            <p:ph type="title"/>
          </p:nvPr>
        </p:nvSpPr>
        <p:spPr>
          <a:solidFill>
            <a:srgbClr val="FFCCFF"/>
          </a:solidFill>
        </p:spPr>
        <p:txBody>
          <a:bodyPr>
            <a:normAutofit fontScale="90000"/>
          </a:bodyPr>
          <a:lstStyle/>
          <a:p>
            <a:r>
              <a:rPr lang="en-US" dirty="0"/>
              <a:t>More tips and tricks</a:t>
            </a:r>
            <a:br>
              <a:rPr lang="en-US"/>
            </a:br>
            <a:r>
              <a:rPr lang="en-US"/>
              <a:t>(4) Automatic grouping of date/time values</a:t>
            </a:r>
            <a:endParaRPr lang="en-US" dirty="0"/>
          </a:p>
        </p:txBody>
      </p:sp>
      <p:sp>
        <p:nvSpPr>
          <p:cNvPr id="3" name="Content Placeholder 2">
            <a:extLst>
              <a:ext uri="{FF2B5EF4-FFF2-40B4-BE49-F238E27FC236}">
                <a16:creationId xmlns:a16="http://schemas.microsoft.com/office/drawing/2014/main" id="{79A19F62-D119-8968-B5C6-A839DF6D0720}"/>
              </a:ext>
            </a:extLst>
          </p:cNvPr>
          <p:cNvSpPr>
            <a:spLocks noGrp="1"/>
          </p:cNvSpPr>
          <p:nvPr>
            <p:ph idx="1"/>
          </p:nvPr>
        </p:nvSpPr>
        <p:spPr>
          <a:xfrm>
            <a:off x="546353" y="1825624"/>
            <a:ext cx="4580818" cy="4561459"/>
          </a:xfrm>
        </p:spPr>
        <p:txBody>
          <a:bodyPr>
            <a:normAutofit fontScale="77500" lnSpcReduction="20000"/>
          </a:bodyPr>
          <a:lstStyle/>
          <a:p>
            <a:r>
              <a:rPr lang="en-US" dirty="0"/>
              <a:t>If you make a </a:t>
            </a:r>
            <a:r>
              <a:rPr lang="en-US" dirty="0" err="1"/>
              <a:t>PTab</a:t>
            </a:r>
            <a:r>
              <a:rPr lang="en-US" dirty="0"/>
              <a:t> of data that includes a date/time variable, new versions of Excel automatically break the table into subtotals, here by day.</a:t>
            </a:r>
          </a:p>
          <a:p>
            <a:r>
              <a:rPr lang="en-US" dirty="0"/>
              <a:t>This idiotic and extremely annoying “feature” can only be turned off via the Excel menu: select </a:t>
            </a:r>
            <a:r>
              <a:rPr lang="en-US" dirty="0">
                <a:effectLst>
                  <a:outerShdw blurRad="38100" dist="38100" dir="2700000" algn="tl">
                    <a:srgbClr val="000000">
                      <a:alpha val="43137"/>
                    </a:srgbClr>
                  </a:outerShdw>
                </a:effectLst>
              </a:rPr>
              <a:t>File →Options →Data</a:t>
            </a:r>
            <a:r>
              <a:rPr lang="en-US" dirty="0"/>
              <a:t> and check the box </a:t>
            </a:r>
            <a:r>
              <a:rPr lang="en-US" dirty="0">
                <a:effectLst>
                  <a:outerShdw blurRad="38100" dist="38100" dir="2700000" algn="tl">
                    <a:srgbClr val="000000">
                      <a:alpha val="43137"/>
                    </a:srgbClr>
                  </a:outerShdw>
                </a:effectLst>
              </a:rPr>
              <a:t>Disable automatic grouping of Date/Time columns in PivotTables</a:t>
            </a:r>
            <a:r>
              <a:rPr lang="en-US" dirty="0"/>
              <a:t>.</a:t>
            </a:r>
            <a:endParaRPr lang="en-US" dirty="0">
              <a:effectLst>
                <a:outerShdw blurRad="38100" dist="38100" dir="2700000" algn="tl">
                  <a:srgbClr val="000000">
                    <a:alpha val="43137"/>
                  </a:srgbClr>
                </a:outerShdw>
              </a:effectLst>
            </a:endParaRPr>
          </a:p>
          <a:p>
            <a:r>
              <a:rPr lang="en-US" dirty="0"/>
              <a:t>If you want results broken out by time periods, create a new variable that rounds the </a:t>
            </a:r>
            <a:r>
              <a:rPr lang="en-US" dirty="0" err="1"/>
              <a:t>BeSp</a:t>
            </a:r>
            <a:r>
              <a:rPr lang="en-US" dirty="0"/>
              <a:t> date/time value to the unit you want, and add that variable to the </a:t>
            </a:r>
            <a:r>
              <a:rPr lang="en-US" dirty="0" err="1"/>
              <a:t>PTab</a:t>
            </a:r>
            <a:r>
              <a:rPr lang="en-US" dirty="0"/>
              <a:t>. </a:t>
            </a:r>
          </a:p>
          <a:p>
            <a:pPr lvl="1"/>
            <a:r>
              <a:rPr lang="en-US" dirty="0"/>
              <a:t>Use Excel’s TRUNC function to change date/times to integer days.</a:t>
            </a:r>
          </a:p>
          <a:p>
            <a:pPr lvl="1"/>
            <a:r>
              <a:rPr lang="en-US" dirty="0"/>
              <a:t>Use Excel’s </a:t>
            </a:r>
            <a:r>
              <a:rPr lang="en-US" dirty="0">
                <a:latin typeface="Courier New" panose="02070309020205020404" pitchFamily="49" charset="0"/>
                <a:cs typeface="Courier New" panose="02070309020205020404" pitchFamily="49" charset="0"/>
              </a:rPr>
              <a:t>HOUR</a:t>
            </a:r>
            <a:r>
              <a:rPr lang="en-US" dirty="0"/>
              <a:t>, </a:t>
            </a:r>
            <a:r>
              <a:rPr lang="en-US" dirty="0">
                <a:latin typeface="Courier New" panose="02070309020205020404" pitchFamily="49" charset="0"/>
                <a:cs typeface="Courier New" panose="02070309020205020404" pitchFamily="49" charset="0"/>
              </a:rPr>
              <a:t>MONTH</a:t>
            </a:r>
            <a:r>
              <a:rPr lang="en-US" dirty="0"/>
              <a:t>, </a:t>
            </a:r>
            <a:r>
              <a:rPr lang="en-US" dirty="0">
                <a:latin typeface="Courier New" panose="02070309020205020404" pitchFamily="49" charset="0"/>
                <a:cs typeface="Courier New" panose="02070309020205020404" pitchFamily="49" charset="0"/>
              </a:rPr>
              <a:t>YEAR</a:t>
            </a:r>
            <a:r>
              <a:rPr lang="en-US" dirty="0"/>
              <a:t>, </a:t>
            </a:r>
            <a:r>
              <a:rPr lang="en-US" dirty="0">
                <a:latin typeface="Courier New" panose="02070309020205020404" pitchFamily="49" charset="0"/>
                <a:cs typeface="Courier New" panose="02070309020205020404" pitchFamily="49" charset="0"/>
              </a:rPr>
              <a:t>WEEKNUM</a:t>
            </a:r>
            <a:r>
              <a:rPr lang="en-US" dirty="0"/>
              <a:t>, etc. functions to round off to other time units.</a:t>
            </a:r>
          </a:p>
          <a:p>
            <a:r>
              <a:rPr lang="en-US" dirty="0"/>
              <a:t>In this example from the worker performance file, Col. F calculates the hour in which each event happened, and the </a:t>
            </a:r>
            <a:r>
              <a:rPr lang="en-US" dirty="0" err="1"/>
              <a:t>PTab</a:t>
            </a:r>
            <a:r>
              <a:rPr lang="en-US" dirty="0"/>
              <a:t> shows the total time spent on each event type, by hour, over a month.</a:t>
            </a:r>
          </a:p>
          <a:p>
            <a:endParaRPr lang="en-US" dirty="0"/>
          </a:p>
        </p:txBody>
      </p:sp>
      <p:cxnSp>
        <p:nvCxnSpPr>
          <p:cNvPr id="7" name="Straight Arrow Connector 6">
            <a:extLst>
              <a:ext uri="{FF2B5EF4-FFF2-40B4-BE49-F238E27FC236}">
                <a16:creationId xmlns:a16="http://schemas.microsoft.com/office/drawing/2014/main" id="{AB6285FF-6670-7C04-DDE9-D7239B592A41}"/>
              </a:ext>
            </a:extLst>
          </p:cNvPr>
          <p:cNvCxnSpPr>
            <a:cxnSpLocks/>
          </p:cNvCxnSpPr>
          <p:nvPr/>
        </p:nvCxnSpPr>
        <p:spPr>
          <a:xfrm flipV="1">
            <a:off x="4837176" y="1992086"/>
            <a:ext cx="2429038" cy="298486"/>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B0BDF50-831E-9211-DBF2-3984D105B212}"/>
              </a:ext>
            </a:extLst>
          </p:cNvPr>
          <p:cNvPicPr>
            <a:picLocks noChangeAspect="1"/>
          </p:cNvPicPr>
          <p:nvPr/>
        </p:nvPicPr>
        <p:blipFill>
          <a:blip r:embed="rId3"/>
          <a:stretch>
            <a:fillRect/>
          </a:stretch>
        </p:blipFill>
        <p:spPr>
          <a:xfrm>
            <a:off x="5249310" y="3828472"/>
            <a:ext cx="3758825" cy="2524437"/>
          </a:xfrm>
          <a:prstGeom prst="rect">
            <a:avLst/>
          </a:prstGeom>
          <a:ln>
            <a:solidFill>
              <a:schemeClr val="tx1"/>
            </a:solidFill>
          </a:ln>
        </p:spPr>
      </p:pic>
      <p:cxnSp>
        <p:nvCxnSpPr>
          <p:cNvPr id="10" name="Straight Arrow Connector 9">
            <a:extLst>
              <a:ext uri="{FF2B5EF4-FFF2-40B4-BE49-F238E27FC236}">
                <a16:creationId xmlns:a16="http://schemas.microsoft.com/office/drawing/2014/main" id="{799D33CA-556E-D1E0-BEE4-0B4DAC8D182A}"/>
              </a:ext>
            </a:extLst>
          </p:cNvPr>
          <p:cNvCxnSpPr>
            <a:cxnSpLocks/>
          </p:cNvCxnSpPr>
          <p:nvPr/>
        </p:nvCxnSpPr>
        <p:spPr>
          <a:xfrm flipV="1">
            <a:off x="4882896" y="4082796"/>
            <a:ext cx="704088" cy="1591056"/>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6458514-0769-C5D1-E5C9-FA8C13D43ABA}"/>
              </a:ext>
            </a:extLst>
          </p:cNvPr>
          <p:cNvCxnSpPr>
            <a:cxnSpLocks/>
          </p:cNvCxnSpPr>
          <p:nvPr/>
        </p:nvCxnSpPr>
        <p:spPr>
          <a:xfrm flipV="1">
            <a:off x="4882896" y="4233672"/>
            <a:ext cx="1417320" cy="1694504"/>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780FB863-38FF-6C9E-B0B0-4B9309ABE5FA}"/>
              </a:ext>
            </a:extLst>
          </p:cNvPr>
          <p:cNvSpPr>
            <a:spLocks noGrp="1"/>
          </p:cNvSpPr>
          <p:nvPr>
            <p:ph type="sldNum" sz="quarter" idx="12"/>
          </p:nvPr>
        </p:nvSpPr>
        <p:spPr/>
        <p:txBody>
          <a:bodyPr/>
          <a:lstStyle/>
          <a:p>
            <a:fld id="{51912446-488A-4B81-942A-A69984251B94}" type="slidenum">
              <a:rPr lang="en-US" smtClean="0"/>
              <a:t>23</a:t>
            </a:fld>
            <a:endParaRPr lang="en-US" dirty="0"/>
          </a:p>
        </p:txBody>
      </p:sp>
    </p:spTree>
    <p:extLst>
      <p:ext uri="{BB962C8B-B14F-4D97-AF65-F5344CB8AC3E}">
        <p14:creationId xmlns:p14="http://schemas.microsoft.com/office/powerpoint/2010/main" val="3438666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E747C-E991-864E-D640-C0A56CC72E2A}"/>
              </a:ext>
            </a:extLst>
          </p:cNvPr>
          <p:cNvSpPr>
            <a:spLocks noGrp="1"/>
          </p:cNvSpPr>
          <p:nvPr>
            <p:ph type="title"/>
          </p:nvPr>
        </p:nvSpPr>
        <p:spPr>
          <a:solidFill>
            <a:schemeClr val="accent3">
              <a:lumMod val="20000"/>
              <a:lumOff val="80000"/>
            </a:schemeClr>
          </a:solidFill>
        </p:spPr>
        <p:txBody>
          <a:bodyPr>
            <a:normAutofit fontScale="90000"/>
          </a:bodyPr>
          <a:lstStyle/>
          <a:p>
            <a:r>
              <a:rPr lang="en-US"/>
              <a:t>More complex analyses</a:t>
            </a:r>
            <a:br>
              <a:rPr lang="en-US"/>
            </a:br>
            <a:r>
              <a:rPr lang="en-US"/>
              <a:t>(1) Time-series results</a:t>
            </a:r>
          </a:p>
        </p:txBody>
      </p:sp>
      <p:sp>
        <p:nvSpPr>
          <p:cNvPr id="3" name="Content Placeholder 2">
            <a:extLst>
              <a:ext uri="{FF2B5EF4-FFF2-40B4-BE49-F238E27FC236}">
                <a16:creationId xmlns:a16="http://schemas.microsoft.com/office/drawing/2014/main" id="{F2A78C48-6CA3-F7BA-42E1-6C74D6E267ED}"/>
              </a:ext>
            </a:extLst>
          </p:cNvPr>
          <p:cNvSpPr>
            <a:spLocks noGrp="1"/>
          </p:cNvSpPr>
          <p:nvPr>
            <p:ph idx="1"/>
          </p:nvPr>
        </p:nvSpPr>
        <p:spPr>
          <a:xfrm>
            <a:off x="628650" y="1825625"/>
            <a:ext cx="2612571" cy="4351338"/>
          </a:xfrm>
        </p:spPr>
        <p:txBody>
          <a:bodyPr/>
          <a:lstStyle/>
          <a:p>
            <a:r>
              <a:rPr lang="en-US" dirty="0"/>
              <a:t>To see results over time, simply put [step] in the </a:t>
            </a:r>
            <a:r>
              <a:rPr lang="en-US" dirty="0" err="1"/>
              <a:t>PTab</a:t>
            </a:r>
            <a:r>
              <a:rPr lang="en-US" dirty="0"/>
              <a:t> as the Rows variable.</a:t>
            </a:r>
          </a:p>
        </p:txBody>
      </p:sp>
      <p:pic>
        <p:nvPicPr>
          <p:cNvPr id="5" name="Picture 4">
            <a:extLst>
              <a:ext uri="{FF2B5EF4-FFF2-40B4-BE49-F238E27FC236}">
                <a16:creationId xmlns:a16="http://schemas.microsoft.com/office/drawing/2014/main" id="{2964C0C3-AA7E-388A-9F3B-42E559600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194" y="1632856"/>
            <a:ext cx="5359311" cy="3420837"/>
          </a:xfrm>
          <a:prstGeom prst="rect">
            <a:avLst/>
          </a:prstGeom>
          <a:ln>
            <a:solidFill>
              <a:schemeClr val="tx1"/>
            </a:solidFill>
          </a:ln>
          <a:effectLst>
            <a:outerShdw blurRad="292100" dist="139700" dir="2700000" algn="tl" rotWithShape="0">
              <a:srgbClr val="333333">
                <a:alpha val="65000"/>
              </a:srgbClr>
            </a:outerShdw>
          </a:effectLst>
        </p:spPr>
      </p:pic>
      <p:cxnSp>
        <p:nvCxnSpPr>
          <p:cNvPr id="4" name="Straight Arrow Connector 3">
            <a:extLst>
              <a:ext uri="{FF2B5EF4-FFF2-40B4-BE49-F238E27FC236}">
                <a16:creationId xmlns:a16="http://schemas.microsoft.com/office/drawing/2014/main" id="{A5C25754-C1DD-9418-2D5A-D8BCF7F59386}"/>
              </a:ext>
            </a:extLst>
          </p:cNvPr>
          <p:cNvCxnSpPr>
            <a:cxnSpLocks/>
          </p:cNvCxnSpPr>
          <p:nvPr/>
        </p:nvCxnSpPr>
        <p:spPr>
          <a:xfrm>
            <a:off x="2496312" y="2793492"/>
            <a:ext cx="4361688" cy="1815084"/>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430E7CEC-4601-7074-6A99-9A05C008B4B2}"/>
              </a:ext>
            </a:extLst>
          </p:cNvPr>
          <p:cNvSpPr>
            <a:spLocks noGrp="1"/>
          </p:cNvSpPr>
          <p:nvPr>
            <p:ph type="sldNum" sz="quarter" idx="12"/>
          </p:nvPr>
        </p:nvSpPr>
        <p:spPr/>
        <p:txBody>
          <a:bodyPr/>
          <a:lstStyle/>
          <a:p>
            <a:fld id="{51912446-488A-4B81-942A-A69984251B94}" type="slidenum">
              <a:rPr lang="en-US" smtClean="0"/>
              <a:t>24</a:t>
            </a:fld>
            <a:endParaRPr lang="en-US" dirty="0"/>
          </a:p>
        </p:txBody>
      </p:sp>
    </p:spTree>
    <p:extLst>
      <p:ext uri="{BB962C8B-B14F-4D97-AF65-F5344CB8AC3E}">
        <p14:creationId xmlns:p14="http://schemas.microsoft.com/office/powerpoint/2010/main" val="1227120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A6952-0BC9-32DC-1695-876ED8E5C4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A91CE-198B-3DA0-4DB5-BBE8DD95309C}"/>
              </a:ext>
            </a:extLst>
          </p:cNvPr>
          <p:cNvSpPr>
            <a:spLocks noGrp="1"/>
          </p:cNvSpPr>
          <p:nvPr>
            <p:ph type="title"/>
          </p:nvPr>
        </p:nvSpPr>
        <p:spPr>
          <a:solidFill>
            <a:schemeClr val="accent3">
              <a:lumMod val="20000"/>
              <a:lumOff val="80000"/>
            </a:schemeClr>
          </a:solidFill>
        </p:spPr>
        <p:txBody>
          <a:bodyPr>
            <a:normAutofit fontScale="90000"/>
          </a:bodyPr>
          <a:lstStyle/>
          <a:p>
            <a:r>
              <a:rPr lang="en-US"/>
              <a:t>More complex analyses</a:t>
            </a:r>
            <a:br>
              <a:rPr lang="en-US"/>
            </a:br>
            <a:r>
              <a:rPr lang="en-US"/>
              <a:t>(2) Frequency of events within a simulation</a:t>
            </a:r>
          </a:p>
        </p:txBody>
      </p:sp>
      <p:sp>
        <p:nvSpPr>
          <p:cNvPr id="3" name="Content Placeholder 2">
            <a:extLst>
              <a:ext uri="{FF2B5EF4-FFF2-40B4-BE49-F238E27FC236}">
                <a16:creationId xmlns:a16="http://schemas.microsoft.com/office/drawing/2014/main" id="{6AFB6A90-DB96-C474-2FD1-D42AA58AE74C}"/>
              </a:ext>
            </a:extLst>
          </p:cNvPr>
          <p:cNvSpPr>
            <a:spLocks noGrp="1"/>
          </p:cNvSpPr>
          <p:nvPr>
            <p:ph idx="1"/>
          </p:nvPr>
        </p:nvSpPr>
        <p:spPr>
          <a:xfrm>
            <a:off x="628649" y="1825624"/>
            <a:ext cx="3339193" cy="4667249"/>
          </a:xfrm>
        </p:spPr>
        <p:txBody>
          <a:bodyPr>
            <a:normAutofit fontScale="92500" lnSpcReduction="20000"/>
          </a:bodyPr>
          <a:lstStyle/>
          <a:p>
            <a:r>
              <a:rPr lang="en-US"/>
              <a:t>To see how many times some event occurred within each simulation:</a:t>
            </a:r>
          </a:p>
          <a:p>
            <a:pPr lvl="1"/>
            <a:r>
              <a:rPr lang="en-US"/>
              <a:t>In either BeSp or Excel, create a TRUE/FALSE variable that is TRUE when the event occurs (here: when the number of wolves is &gt; 100).</a:t>
            </a:r>
          </a:p>
          <a:p>
            <a:pPr lvl="1"/>
            <a:r>
              <a:rPr lang="en-US"/>
              <a:t>Make that variable a filter in the PTab and select TRUE values.</a:t>
            </a:r>
          </a:p>
          <a:p>
            <a:pPr lvl="1"/>
            <a:r>
              <a:rPr lang="en-US"/>
              <a:t>Put any other variable in the Values field and set its value type to Count.</a:t>
            </a:r>
          </a:p>
          <a:p>
            <a:r>
              <a:rPr lang="en-US"/>
              <a:t>The PTab now reports the number of outputs on which the event occurred.</a:t>
            </a:r>
          </a:p>
        </p:txBody>
      </p:sp>
      <p:pic>
        <p:nvPicPr>
          <p:cNvPr id="6" name="Picture 5">
            <a:extLst>
              <a:ext uri="{FF2B5EF4-FFF2-40B4-BE49-F238E27FC236}">
                <a16:creationId xmlns:a16="http://schemas.microsoft.com/office/drawing/2014/main" id="{18C6EDE6-A514-16AF-E850-4C83FBB6B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4838" y="1649186"/>
            <a:ext cx="4686646" cy="3477985"/>
          </a:xfrm>
          <a:prstGeom prst="rect">
            <a:avLst/>
          </a:prstGeom>
          <a:ln>
            <a:solidFill>
              <a:schemeClr val="tx1"/>
            </a:solidFill>
          </a:ln>
          <a:effectLst>
            <a:outerShdw blurRad="292100" dist="139700" dir="2700000" algn="tl" rotWithShape="0">
              <a:srgbClr val="333333">
                <a:alpha val="65000"/>
              </a:srgbClr>
            </a:outerShdw>
          </a:effectLst>
        </p:spPr>
      </p:pic>
      <p:cxnSp>
        <p:nvCxnSpPr>
          <p:cNvPr id="10" name="Straight Arrow Connector 9">
            <a:extLst>
              <a:ext uri="{FF2B5EF4-FFF2-40B4-BE49-F238E27FC236}">
                <a16:creationId xmlns:a16="http://schemas.microsoft.com/office/drawing/2014/main" id="{810B3B8E-51C5-74FE-CA42-8056F9B37B86}"/>
              </a:ext>
            </a:extLst>
          </p:cNvPr>
          <p:cNvCxnSpPr>
            <a:cxnSpLocks/>
          </p:cNvCxnSpPr>
          <p:nvPr/>
        </p:nvCxnSpPr>
        <p:spPr>
          <a:xfrm flipV="1">
            <a:off x="3633107" y="1894114"/>
            <a:ext cx="1877786" cy="2596244"/>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FE6FFCC-BE2B-0548-ACBB-173DDC71BB79}"/>
              </a:ext>
            </a:extLst>
          </p:cNvPr>
          <p:cNvCxnSpPr>
            <a:cxnSpLocks/>
          </p:cNvCxnSpPr>
          <p:nvPr/>
        </p:nvCxnSpPr>
        <p:spPr>
          <a:xfrm flipV="1">
            <a:off x="2277836" y="4735286"/>
            <a:ext cx="5510893" cy="636813"/>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D1B6BC6-0C75-46FD-CC74-EFACB4A293ED}"/>
              </a:ext>
            </a:extLst>
          </p:cNvPr>
          <p:cNvCxnSpPr>
            <a:cxnSpLocks/>
          </p:cNvCxnSpPr>
          <p:nvPr/>
        </p:nvCxnSpPr>
        <p:spPr>
          <a:xfrm flipV="1">
            <a:off x="3634631" y="4059936"/>
            <a:ext cx="3054205" cy="431946"/>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D3C4646-DA50-68CC-1BD5-E92F4DB380ED}"/>
              </a:ext>
            </a:extLst>
          </p:cNvPr>
          <p:cNvSpPr>
            <a:spLocks noGrp="1"/>
          </p:cNvSpPr>
          <p:nvPr>
            <p:ph type="sldNum" sz="quarter" idx="12"/>
          </p:nvPr>
        </p:nvSpPr>
        <p:spPr/>
        <p:txBody>
          <a:bodyPr/>
          <a:lstStyle/>
          <a:p>
            <a:fld id="{51912446-488A-4B81-942A-A69984251B94}" type="slidenum">
              <a:rPr lang="en-US" smtClean="0"/>
              <a:t>25</a:t>
            </a:fld>
            <a:endParaRPr lang="en-US" dirty="0"/>
          </a:p>
        </p:txBody>
      </p:sp>
    </p:spTree>
    <p:extLst>
      <p:ext uri="{BB962C8B-B14F-4D97-AF65-F5344CB8AC3E}">
        <p14:creationId xmlns:p14="http://schemas.microsoft.com/office/powerpoint/2010/main" val="1087850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2BE51-7015-405F-0B30-40E33A14B3D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9934383-BC04-238B-9792-8CF30D94E403}"/>
              </a:ext>
            </a:extLst>
          </p:cNvPr>
          <p:cNvPicPr>
            <a:picLocks noChangeAspect="1"/>
          </p:cNvPicPr>
          <p:nvPr/>
        </p:nvPicPr>
        <p:blipFill>
          <a:blip r:embed="rId2"/>
          <a:stretch>
            <a:fillRect/>
          </a:stretch>
        </p:blipFill>
        <p:spPr>
          <a:xfrm>
            <a:off x="6459177" y="1534886"/>
            <a:ext cx="2359381" cy="4064737"/>
          </a:xfrm>
          <a:prstGeom prst="rect">
            <a:avLst/>
          </a:prstGeom>
        </p:spPr>
      </p:pic>
      <p:sp>
        <p:nvSpPr>
          <p:cNvPr id="2" name="Title 1">
            <a:extLst>
              <a:ext uri="{FF2B5EF4-FFF2-40B4-BE49-F238E27FC236}">
                <a16:creationId xmlns:a16="http://schemas.microsoft.com/office/drawing/2014/main" id="{E24EA501-ACBA-6C3F-CBF6-CE65A0A469CA}"/>
              </a:ext>
            </a:extLst>
          </p:cNvPr>
          <p:cNvSpPr>
            <a:spLocks noGrp="1"/>
          </p:cNvSpPr>
          <p:nvPr>
            <p:ph type="title"/>
          </p:nvPr>
        </p:nvSpPr>
        <p:spPr>
          <a:solidFill>
            <a:schemeClr val="accent3">
              <a:lumMod val="20000"/>
              <a:lumOff val="80000"/>
            </a:schemeClr>
          </a:solidFill>
        </p:spPr>
        <p:txBody>
          <a:bodyPr>
            <a:normAutofit fontScale="90000"/>
          </a:bodyPr>
          <a:lstStyle/>
          <a:p>
            <a:r>
              <a:rPr lang="en-US" dirty="0"/>
              <a:t>More complex analyses</a:t>
            </a:r>
            <a:br>
              <a:rPr lang="en-US" dirty="0"/>
            </a:br>
            <a:r>
              <a:rPr lang="en-US" dirty="0"/>
              <a:t>(3) Frequency of events across simulations</a:t>
            </a:r>
          </a:p>
        </p:txBody>
      </p:sp>
      <p:sp>
        <p:nvSpPr>
          <p:cNvPr id="3" name="Content Placeholder 2">
            <a:extLst>
              <a:ext uri="{FF2B5EF4-FFF2-40B4-BE49-F238E27FC236}">
                <a16:creationId xmlns:a16="http://schemas.microsoft.com/office/drawing/2014/main" id="{D8BFFEA9-F54E-2B1E-D68F-2EE101BA6D15}"/>
              </a:ext>
            </a:extLst>
          </p:cNvPr>
          <p:cNvSpPr>
            <a:spLocks noGrp="1"/>
          </p:cNvSpPr>
          <p:nvPr>
            <p:ph idx="1"/>
          </p:nvPr>
        </p:nvSpPr>
        <p:spPr>
          <a:xfrm>
            <a:off x="628649" y="1825624"/>
            <a:ext cx="4652011" cy="4739768"/>
          </a:xfrm>
        </p:spPr>
        <p:txBody>
          <a:bodyPr>
            <a:normAutofit fontScale="92500" lnSpcReduction="10000"/>
          </a:bodyPr>
          <a:lstStyle/>
          <a:p>
            <a:r>
              <a:rPr lang="en-US" dirty="0"/>
              <a:t>We sometimes want to see how often simulations produce a specific result, e.g., how frequently a population goes to zero within </a:t>
            </a:r>
            <a:r>
              <a:rPr lang="en-US" i="1" dirty="0"/>
              <a:t>X</a:t>
            </a:r>
            <a:r>
              <a:rPr lang="en-US" dirty="0"/>
              <a:t> time steps.</a:t>
            </a:r>
          </a:p>
          <a:p>
            <a:r>
              <a:rPr lang="en-US" dirty="0"/>
              <a:t>Here we look at the Wolf Sheep Predation model and how the frequency of wolf extinction varies with the parameter </a:t>
            </a:r>
            <a:r>
              <a:rPr lang="en-US" dirty="0">
                <a:latin typeface="Courier New" panose="02070309020205020404" pitchFamily="49" charset="0"/>
                <a:cs typeface="Courier New" panose="02070309020205020404" pitchFamily="49" charset="0"/>
              </a:rPr>
              <a:t>sheep-reproduce</a:t>
            </a:r>
            <a:r>
              <a:rPr lang="en-US" dirty="0"/>
              <a:t>. We define “frequency of extinction” as the percentage of 100 model runs in which no wolves are alive after 1000 time steps.</a:t>
            </a:r>
          </a:p>
          <a:p>
            <a:r>
              <a:rPr lang="en-US" dirty="0"/>
              <a:t>Therefore, we set up </a:t>
            </a:r>
            <a:r>
              <a:rPr lang="en-US" dirty="0" err="1"/>
              <a:t>BeSp</a:t>
            </a:r>
            <a:r>
              <a:rPr lang="en-US" dirty="0"/>
              <a:t> to execute 100 repetitions of each parameter value, and output only the final number of wolves. (The 10100 model runs take only a few minutes to execute.)</a:t>
            </a:r>
          </a:p>
          <a:p>
            <a:r>
              <a:rPr lang="en-US" dirty="0"/>
              <a:t>Then…</a:t>
            </a:r>
          </a:p>
        </p:txBody>
      </p:sp>
      <p:cxnSp>
        <p:nvCxnSpPr>
          <p:cNvPr id="10" name="Straight Arrow Connector 9">
            <a:extLst>
              <a:ext uri="{FF2B5EF4-FFF2-40B4-BE49-F238E27FC236}">
                <a16:creationId xmlns:a16="http://schemas.microsoft.com/office/drawing/2014/main" id="{FA7F6563-0B01-BA53-9038-0F220D6D2772}"/>
              </a:ext>
            </a:extLst>
          </p:cNvPr>
          <p:cNvCxnSpPr>
            <a:cxnSpLocks/>
          </p:cNvCxnSpPr>
          <p:nvPr/>
        </p:nvCxnSpPr>
        <p:spPr>
          <a:xfrm flipV="1">
            <a:off x="5202936" y="4055364"/>
            <a:ext cx="1325880" cy="1426464"/>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07EBD3B-F48E-BE50-A4DF-75DA478A5965}"/>
              </a:ext>
            </a:extLst>
          </p:cNvPr>
          <p:cNvCxnSpPr>
            <a:cxnSpLocks/>
          </p:cNvCxnSpPr>
          <p:nvPr/>
        </p:nvCxnSpPr>
        <p:spPr>
          <a:xfrm flipV="1">
            <a:off x="4654296" y="3241548"/>
            <a:ext cx="2322576" cy="1979676"/>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ADA0D0CD-A85B-9C6D-4C40-35EB62F053A1}"/>
              </a:ext>
            </a:extLst>
          </p:cNvPr>
          <p:cNvSpPr>
            <a:spLocks noGrp="1"/>
          </p:cNvSpPr>
          <p:nvPr>
            <p:ph type="sldNum" sz="quarter" idx="12"/>
          </p:nvPr>
        </p:nvSpPr>
        <p:spPr/>
        <p:txBody>
          <a:bodyPr/>
          <a:lstStyle/>
          <a:p>
            <a:fld id="{51912446-488A-4B81-942A-A69984251B94}" type="slidenum">
              <a:rPr lang="en-US" smtClean="0"/>
              <a:t>26</a:t>
            </a:fld>
            <a:endParaRPr lang="en-US" dirty="0"/>
          </a:p>
        </p:txBody>
      </p:sp>
    </p:spTree>
    <p:extLst>
      <p:ext uri="{BB962C8B-B14F-4D97-AF65-F5344CB8AC3E}">
        <p14:creationId xmlns:p14="http://schemas.microsoft.com/office/powerpoint/2010/main" val="33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2BE51-7015-405F-0B30-40E33A14B3D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D21D02E-4A73-0CF0-391C-56535B443C77}"/>
              </a:ext>
            </a:extLst>
          </p:cNvPr>
          <p:cNvPicPr>
            <a:picLocks noChangeAspect="1"/>
          </p:cNvPicPr>
          <p:nvPr/>
        </p:nvPicPr>
        <p:blipFill>
          <a:blip r:embed="rId3"/>
          <a:stretch>
            <a:fillRect/>
          </a:stretch>
        </p:blipFill>
        <p:spPr>
          <a:xfrm>
            <a:off x="5241440" y="1535188"/>
            <a:ext cx="3657600" cy="2468796"/>
          </a:xfrm>
          <a:prstGeom prst="rect">
            <a:avLst/>
          </a:prstGeom>
          <a:ln>
            <a:solidFill>
              <a:schemeClr val="tx1"/>
            </a:solidFill>
          </a:ln>
        </p:spPr>
      </p:pic>
      <p:pic>
        <p:nvPicPr>
          <p:cNvPr id="12" name="Picture 11">
            <a:extLst>
              <a:ext uri="{FF2B5EF4-FFF2-40B4-BE49-F238E27FC236}">
                <a16:creationId xmlns:a16="http://schemas.microsoft.com/office/drawing/2014/main" id="{4B1186F4-B3BB-8936-8CE7-2A0289780378}"/>
              </a:ext>
            </a:extLst>
          </p:cNvPr>
          <p:cNvPicPr>
            <a:picLocks noChangeAspect="1"/>
          </p:cNvPicPr>
          <p:nvPr/>
        </p:nvPicPr>
        <p:blipFill>
          <a:blip r:embed="rId4"/>
          <a:srcRect r="21350" b="20147"/>
          <a:stretch/>
        </p:blipFill>
        <p:spPr>
          <a:xfrm>
            <a:off x="5248656" y="4082796"/>
            <a:ext cx="3657600" cy="2630921"/>
          </a:xfrm>
          <a:prstGeom prst="rect">
            <a:avLst/>
          </a:prstGeom>
          <a:solidFill>
            <a:schemeClr val="bg1">
              <a:lumMod val="95000"/>
            </a:schemeClr>
          </a:solidFill>
        </p:spPr>
      </p:pic>
      <p:sp>
        <p:nvSpPr>
          <p:cNvPr id="2" name="Title 1">
            <a:extLst>
              <a:ext uri="{FF2B5EF4-FFF2-40B4-BE49-F238E27FC236}">
                <a16:creationId xmlns:a16="http://schemas.microsoft.com/office/drawing/2014/main" id="{E24EA501-ACBA-6C3F-CBF6-CE65A0A469CA}"/>
              </a:ext>
            </a:extLst>
          </p:cNvPr>
          <p:cNvSpPr>
            <a:spLocks noGrp="1"/>
          </p:cNvSpPr>
          <p:nvPr>
            <p:ph type="title"/>
          </p:nvPr>
        </p:nvSpPr>
        <p:spPr>
          <a:solidFill>
            <a:schemeClr val="accent3">
              <a:lumMod val="20000"/>
              <a:lumOff val="80000"/>
            </a:schemeClr>
          </a:solidFill>
        </p:spPr>
        <p:txBody>
          <a:bodyPr>
            <a:normAutofit fontScale="90000"/>
          </a:bodyPr>
          <a:lstStyle/>
          <a:p>
            <a:r>
              <a:rPr lang="en-US" dirty="0"/>
              <a:t>More complex analyses</a:t>
            </a:r>
            <a:br>
              <a:rPr lang="en-US" dirty="0"/>
            </a:br>
            <a:r>
              <a:rPr lang="en-US" dirty="0"/>
              <a:t>(3) Frequency of events across simulations</a:t>
            </a:r>
          </a:p>
        </p:txBody>
      </p:sp>
      <p:sp>
        <p:nvSpPr>
          <p:cNvPr id="3" name="Content Placeholder 2">
            <a:extLst>
              <a:ext uri="{FF2B5EF4-FFF2-40B4-BE49-F238E27FC236}">
                <a16:creationId xmlns:a16="http://schemas.microsoft.com/office/drawing/2014/main" id="{D8BFFEA9-F54E-2B1E-D68F-2EE101BA6D15}"/>
              </a:ext>
            </a:extLst>
          </p:cNvPr>
          <p:cNvSpPr>
            <a:spLocks noGrp="1"/>
          </p:cNvSpPr>
          <p:nvPr>
            <p:ph idx="1"/>
          </p:nvPr>
        </p:nvSpPr>
        <p:spPr>
          <a:xfrm>
            <a:off x="628649" y="1825624"/>
            <a:ext cx="4185667" cy="4739768"/>
          </a:xfrm>
        </p:spPr>
        <p:txBody>
          <a:bodyPr>
            <a:normAutofit fontScale="92500"/>
          </a:bodyPr>
          <a:lstStyle/>
          <a:p>
            <a:r>
              <a:rPr lang="en-US" dirty="0"/>
              <a:t>To evaluate “frequency of extinction” as the percentage of 100 model runs in which no wolves are alive after 1000 time steps:</a:t>
            </a:r>
          </a:p>
          <a:p>
            <a:pPr lvl="1"/>
            <a:r>
              <a:rPr lang="en-US" dirty="0"/>
              <a:t>Create a new variable (</a:t>
            </a:r>
            <a:r>
              <a:rPr lang="en-US" dirty="0">
                <a:latin typeface="Courier New" panose="02070309020205020404" pitchFamily="49" charset="0"/>
                <a:cs typeface="Courier New" panose="02070309020205020404" pitchFamily="49" charset="0"/>
              </a:rPr>
              <a:t>Wolf-extinction?</a:t>
            </a:r>
            <a:r>
              <a:rPr lang="en-US" dirty="0"/>
              <a:t>, Column M) equal to 1 if wolves went extinct and 0 if they did not.</a:t>
            </a:r>
          </a:p>
          <a:p>
            <a:pPr lvl="1"/>
            <a:r>
              <a:rPr lang="en-US" dirty="0"/>
              <a:t>Create a </a:t>
            </a:r>
            <a:r>
              <a:rPr lang="en-US" dirty="0" err="1"/>
              <a:t>PTab</a:t>
            </a:r>
            <a:r>
              <a:rPr lang="en-US" dirty="0"/>
              <a:t> that calculates, for each value of sheep-reproduce, the mean value of </a:t>
            </a:r>
            <a:r>
              <a:rPr lang="en-US" dirty="0">
                <a:latin typeface="Courier New" panose="02070309020205020404" pitchFamily="49" charset="0"/>
                <a:cs typeface="Courier New" panose="02070309020205020404" pitchFamily="49" charset="0"/>
              </a:rPr>
              <a:t>Wolf-extinction?</a:t>
            </a:r>
            <a:r>
              <a:rPr lang="en-US" dirty="0"/>
              <a:t>.</a:t>
            </a:r>
          </a:p>
          <a:p>
            <a:r>
              <a:rPr lang="en-US" dirty="0"/>
              <a:t>The result is a sharp decrease in extinction rate as </a:t>
            </a:r>
            <a:r>
              <a:rPr lang="en-US" dirty="0">
                <a:latin typeface="Courier New" panose="02070309020205020404" pitchFamily="49" charset="0"/>
                <a:cs typeface="Courier New" panose="02070309020205020404" pitchFamily="49" charset="0"/>
              </a:rPr>
              <a:t>sheep-reproduce</a:t>
            </a:r>
            <a:r>
              <a:rPr lang="en-US" dirty="0"/>
              <a:t> increases from 0.5 to 2.0.</a:t>
            </a:r>
          </a:p>
        </p:txBody>
      </p:sp>
      <p:cxnSp>
        <p:nvCxnSpPr>
          <p:cNvPr id="10" name="Straight Arrow Connector 9">
            <a:extLst>
              <a:ext uri="{FF2B5EF4-FFF2-40B4-BE49-F238E27FC236}">
                <a16:creationId xmlns:a16="http://schemas.microsoft.com/office/drawing/2014/main" id="{FA7F6563-0B01-BA53-9038-0F220D6D2772}"/>
              </a:ext>
            </a:extLst>
          </p:cNvPr>
          <p:cNvCxnSpPr>
            <a:cxnSpLocks/>
          </p:cNvCxnSpPr>
          <p:nvPr/>
        </p:nvCxnSpPr>
        <p:spPr>
          <a:xfrm flipV="1">
            <a:off x="4645152" y="4003984"/>
            <a:ext cx="2953512" cy="705176"/>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07EBD3B-F48E-BE50-A4DF-75DA478A5965}"/>
              </a:ext>
            </a:extLst>
          </p:cNvPr>
          <p:cNvCxnSpPr>
            <a:cxnSpLocks/>
          </p:cNvCxnSpPr>
          <p:nvPr/>
        </p:nvCxnSpPr>
        <p:spPr>
          <a:xfrm flipV="1">
            <a:off x="4393692" y="2299716"/>
            <a:ext cx="1261872" cy="1033272"/>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Slide Number Placeholder 18">
            <a:extLst>
              <a:ext uri="{FF2B5EF4-FFF2-40B4-BE49-F238E27FC236}">
                <a16:creationId xmlns:a16="http://schemas.microsoft.com/office/drawing/2014/main" id="{CAAD011F-0A99-5A1E-B725-9E9C2D7A174A}"/>
              </a:ext>
            </a:extLst>
          </p:cNvPr>
          <p:cNvSpPr>
            <a:spLocks noGrp="1"/>
          </p:cNvSpPr>
          <p:nvPr>
            <p:ph type="sldNum" sz="quarter" idx="12"/>
          </p:nvPr>
        </p:nvSpPr>
        <p:spPr/>
        <p:txBody>
          <a:bodyPr/>
          <a:lstStyle/>
          <a:p>
            <a:fld id="{51912446-488A-4B81-942A-A69984251B94}" type="slidenum">
              <a:rPr lang="en-US" smtClean="0"/>
              <a:t>27</a:t>
            </a:fld>
            <a:endParaRPr lang="en-US" dirty="0"/>
          </a:p>
        </p:txBody>
      </p:sp>
    </p:spTree>
    <p:extLst>
      <p:ext uri="{BB962C8B-B14F-4D97-AF65-F5344CB8AC3E}">
        <p14:creationId xmlns:p14="http://schemas.microsoft.com/office/powerpoint/2010/main" val="2834172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2BE51-7015-405F-0B30-40E33A14B3D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6B68630-43D1-58A9-C378-8DCC79F1D169}"/>
              </a:ext>
            </a:extLst>
          </p:cNvPr>
          <p:cNvPicPr>
            <a:picLocks noChangeAspect="1"/>
          </p:cNvPicPr>
          <p:nvPr/>
        </p:nvPicPr>
        <p:blipFill>
          <a:blip r:embed="rId3"/>
          <a:stretch>
            <a:fillRect/>
          </a:stretch>
        </p:blipFill>
        <p:spPr>
          <a:xfrm>
            <a:off x="5655564" y="1544291"/>
            <a:ext cx="3206268" cy="4572000"/>
          </a:xfrm>
          <a:prstGeom prst="rect">
            <a:avLst/>
          </a:prstGeom>
        </p:spPr>
      </p:pic>
      <p:sp>
        <p:nvSpPr>
          <p:cNvPr id="2" name="Title 1">
            <a:extLst>
              <a:ext uri="{FF2B5EF4-FFF2-40B4-BE49-F238E27FC236}">
                <a16:creationId xmlns:a16="http://schemas.microsoft.com/office/drawing/2014/main" id="{E24EA501-ACBA-6C3F-CBF6-CE65A0A469CA}"/>
              </a:ext>
            </a:extLst>
          </p:cNvPr>
          <p:cNvSpPr>
            <a:spLocks noGrp="1"/>
          </p:cNvSpPr>
          <p:nvPr>
            <p:ph type="title"/>
          </p:nvPr>
        </p:nvSpPr>
        <p:spPr>
          <a:solidFill>
            <a:schemeClr val="accent3">
              <a:lumMod val="20000"/>
              <a:lumOff val="80000"/>
            </a:schemeClr>
          </a:solidFill>
        </p:spPr>
        <p:txBody>
          <a:bodyPr>
            <a:normAutofit fontScale="90000"/>
          </a:bodyPr>
          <a:lstStyle/>
          <a:p>
            <a:r>
              <a:rPr lang="en-US" dirty="0"/>
              <a:t>More complex analyses</a:t>
            </a:r>
            <a:br>
              <a:rPr lang="en-US" dirty="0"/>
            </a:br>
            <a:r>
              <a:rPr lang="en-US" dirty="0"/>
              <a:t>(4) Mean time to an event, across simulations</a:t>
            </a:r>
          </a:p>
        </p:txBody>
      </p:sp>
      <p:sp>
        <p:nvSpPr>
          <p:cNvPr id="3" name="Content Placeholder 2">
            <a:extLst>
              <a:ext uri="{FF2B5EF4-FFF2-40B4-BE49-F238E27FC236}">
                <a16:creationId xmlns:a16="http://schemas.microsoft.com/office/drawing/2014/main" id="{D8BFFEA9-F54E-2B1E-D68F-2EE101BA6D15}"/>
              </a:ext>
            </a:extLst>
          </p:cNvPr>
          <p:cNvSpPr>
            <a:spLocks noGrp="1"/>
          </p:cNvSpPr>
          <p:nvPr>
            <p:ph idx="1"/>
          </p:nvPr>
        </p:nvSpPr>
        <p:spPr>
          <a:xfrm>
            <a:off x="628649" y="1825624"/>
            <a:ext cx="4185667" cy="4739768"/>
          </a:xfrm>
        </p:spPr>
        <p:txBody>
          <a:bodyPr>
            <a:normAutofit/>
          </a:bodyPr>
          <a:lstStyle/>
          <a:p>
            <a:r>
              <a:rPr lang="en-US" dirty="0"/>
              <a:t>This analysis is like the previous except now we examine the time until an event </a:t>
            </a:r>
            <a:r>
              <a:rPr lang="en-US"/>
              <a:t>(again, </a:t>
            </a:r>
            <a:r>
              <a:rPr lang="en-US" dirty="0"/>
              <a:t>extinction) happens.</a:t>
            </a:r>
          </a:p>
          <a:p>
            <a:r>
              <a:rPr lang="en-US" dirty="0"/>
              <a:t>We set up </a:t>
            </a:r>
            <a:r>
              <a:rPr lang="en-US" dirty="0" err="1"/>
              <a:t>BeSp</a:t>
            </a:r>
            <a:r>
              <a:rPr lang="en-US" dirty="0"/>
              <a:t> to: </a:t>
            </a:r>
          </a:p>
          <a:p>
            <a:pPr lvl="1"/>
            <a:r>
              <a:rPr lang="en-US" dirty="0"/>
              <a:t>Execute 100 repetitions for each parameter value, this time for </a:t>
            </a:r>
            <a:r>
              <a:rPr lang="en-US" dirty="0">
                <a:latin typeface="Courier New" panose="02070309020205020404" pitchFamily="49" charset="0"/>
                <a:cs typeface="Courier New" panose="02070309020205020404" pitchFamily="49" charset="0"/>
              </a:rPr>
              <a:t>sheep-gain-from-food</a:t>
            </a:r>
          </a:p>
          <a:p>
            <a:pPr lvl="1"/>
            <a:r>
              <a:rPr lang="en-US" dirty="0"/>
              <a:t>Stop when there are no more wolves, or at 1000 ticks</a:t>
            </a:r>
          </a:p>
          <a:p>
            <a:pPr lvl="1"/>
            <a:r>
              <a:rPr lang="en-US" dirty="0"/>
              <a:t>Report the tick at which the run stops.</a:t>
            </a:r>
          </a:p>
          <a:p>
            <a:r>
              <a:rPr lang="en-US" dirty="0"/>
              <a:t>Then…</a:t>
            </a:r>
          </a:p>
        </p:txBody>
      </p:sp>
      <p:cxnSp>
        <p:nvCxnSpPr>
          <p:cNvPr id="10" name="Straight Arrow Connector 9">
            <a:extLst>
              <a:ext uri="{FF2B5EF4-FFF2-40B4-BE49-F238E27FC236}">
                <a16:creationId xmlns:a16="http://schemas.microsoft.com/office/drawing/2014/main" id="{FA7F6563-0B01-BA53-9038-0F220D6D2772}"/>
              </a:ext>
            </a:extLst>
          </p:cNvPr>
          <p:cNvCxnSpPr>
            <a:cxnSpLocks/>
          </p:cNvCxnSpPr>
          <p:nvPr/>
        </p:nvCxnSpPr>
        <p:spPr>
          <a:xfrm>
            <a:off x="4750308" y="4731476"/>
            <a:ext cx="937260" cy="466888"/>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07EBD3B-F48E-BE50-A4DF-75DA478A5965}"/>
              </a:ext>
            </a:extLst>
          </p:cNvPr>
          <p:cNvCxnSpPr>
            <a:cxnSpLocks/>
          </p:cNvCxnSpPr>
          <p:nvPr/>
        </p:nvCxnSpPr>
        <p:spPr>
          <a:xfrm flipV="1">
            <a:off x="4503420" y="2854016"/>
            <a:ext cx="1216152" cy="748720"/>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71D88E0-0C70-671C-E0C9-3CB2760ACCE3}"/>
              </a:ext>
            </a:extLst>
          </p:cNvPr>
          <p:cNvCxnSpPr>
            <a:cxnSpLocks/>
          </p:cNvCxnSpPr>
          <p:nvPr/>
        </p:nvCxnSpPr>
        <p:spPr>
          <a:xfrm>
            <a:off x="4751832" y="4733000"/>
            <a:ext cx="1283208" cy="1087156"/>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12401DB-E91A-F2EE-9ECD-6A09C39A0283}"/>
              </a:ext>
            </a:extLst>
          </p:cNvPr>
          <p:cNvCxnSpPr>
            <a:cxnSpLocks/>
          </p:cNvCxnSpPr>
          <p:nvPr/>
        </p:nvCxnSpPr>
        <p:spPr>
          <a:xfrm flipV="1">
            <a:off x="4503420" y="3557016"/>
            <a:ext cx="1257300" cy="1781284"/>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Slide Number Placeholder 18">
            <a:extLst>
              <a:ext uri="{FF2B5EF4-FFF2-40B4-BE49-F238E27FC236}">
                <a16:creationId xmlns:a16="http://schemas.microsoft.com/office/drawing/2014/main" id="{0A8679B5-5EDE-B8D3-9455-52E9237237CD}"/>
              </a:ext>
            </a:extLst>
          </p:cNvPr>
          <p:cNvSpPr>
            <a:spLocks noGrp="1"/>
          </p:cNvSpPr>
          <p:nvPr>
            <p:ph type="sldNum" sz="quarter" idx="12"/>
          </p:nvPr>
        </p:nvSpPr>
        <p:spPr/>
        <p:txBody>
          <a:bodyPr/>
          <a:lstStyle/>
          <a:p>
            <a:fld id="{51912446-488A-4B81-942A-A69984251B94}" type="slidenum">
              <a:rPr lang="en-US" smtClean="0"/>
              <a:t>28</a:t>
            </a:fld>
            <a:endParaRPr lang="en-US" dirty="0"/>
          </a:p>
        </p:txBody>
      </p:sp>
    </p:spTree>
    <p:extLst>
      <p:ext uri="{BB962C8B-B14F-4D97-AF65-F5344CB8AC3E}">
        <p14:creationId xmlns:p14="http://schemas.microsoft.com/office/powerpoint/2010/main" val="1989450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2BE51-7015-405F-0B30-40E33A14B3D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EA04C52-5DE1-D49E-7EB2-A38D08288428}"/>
              </a:ext>
            </a:extLst>
          </p:cNvPr>
          <p:cNvPicPr>
            <a:picLocks noChangeAspect="1"/>
          </p:cNvPicPr>
          <p:nvPr/>
        </p:nvPicPr>
        <p:blipFill>
          <a:blip r:embed="rId3"/>
          <a:stretch>
            <a:fillRect/>
          </a:stretch>
        </p:blipFill>
        <p:spPr>
          <a:xfrm>
            <a:off x="5258965" y="1611844"/>
            <a:ext cx="3657600" cy="2484344"/>
          </a:xfrm>
          <a:prstGeom prst="rect">
            <a:avLst/>
          </a:prstGeom>
          <a:ln>
            <a:solidFill>
              <a:schemeClr val="tx1"/>
            </a:solidFill>
          </a:ln>
        </p:spPr>
      </p:pic>
      <p:pic>
        <p:nvPicPr>
          <p:cNvPr id="8" name="Picture 7">
            <a:extLst>
              <a:ext uri="{FF2B5EF4-FFF2-40B4-BE49-F238E27FC236}">
                <a16:creationId xmlns:a16="http://schemas.microsoft.com/office/drawing/2014/main" id="{D48F3EC2-4F27-39D2-3494-147FF0359692}"/>
              </a:ext>
            </a:extLst>
          </p:cNvPr>
          <p:cNvPicPr>
            <a:picLocks noChangeAspect="1"/>
          </p:cNvPicPr>
          <p:nvPr/>
        </p:nvPicPr>
        <p:blipFill>
          <a:blip r:embed="rId4"/>
          <a:srcRect r="21050" b="21149"/>
          <a:stretch/>
        </p:blipFill>
        <p:spPr>
          <a:xfrm>
            <a:off x="5258965" y="4248245"/>
            <a:ext cx="3657600" cy="2516230"/>
          </a:xfrm>
          <a:prstGeom prst="rect">
            <a:avLst/>
          </a:prstGeom>
          <a:solidFill>
            <a:schemeClr val="bg1">
              <a:lumMod val="95000"/>
            </a:schemeClr>
          </a:solidFill>
        </p:spPr>
      </p:pic>
      <p:sp>
        <p:nvSpPr>
          <p:cNvPr id="2" name="Title 1">
            <a:extLst>
              <a:ext uri="{FF2B5EF4-FFF2-40B4-BE49-F238E27FC236}">
                <a16:creationId xmlns:a16="http://schemas.microsoft.com/office/drawing/2014/main" id="{E24EA501-ACBA-6C3F-CBF6-CE65A0A469CA}"/>
              </a:ext>
            </a:extLst>
          </p:cNvPr>
          <p:cNvSpPr>
            <a:spLocks noGrp="1"/>
          </p:cNvSpPr>
          <p:nvPr>
            <p:ph type="title"/>
          </p:nvPr>
        </p:nvSpPr>
        <p:spPr>
          <a:solidFill>
            <a:schemeClr val="accent3">
              <a:lumMod val="20000"/>
              <a:lumOff val="80000"/>
            </a:schemeClr>
          </a:solidFill>
        </p:spPr>
        <p:txBody>
          <a:bodyPr>
            <a:normAutofit fontScale="90000"/>
          </a:bodyPr>
          <a:lstStyle/>
          <a:p>
            <a:r>
              <a:rPr lang="en-US" dirty="0"/>
              <a:t>More complex analyses</a:t>
            </a:r>
            <a:br>
              <a:rPr lang="en-US" dirty="0"/>
            </a:br>
            <a:r>
              <a:rPr lang="en-US" dirty="0"/>
              <a:t>(4) Mean time to an event, across simulations</a:t>
            </a:r>
          </a:p>
        </p:txBody>
      </p:sp>
      <p:sp>
        <p:nvSpPr>
          <p:cNvPr id="3" name="Content Placeholder 2">
            <a:extLst>
              <a:ext uri="{FF2B5EF4-FFF2-40B4-BE49-F238E27FC236}">
                <a16:creationId xmlns:a16="http://schemas.microsoft.com/office/drawing/2014/main" id="{D8BFFEA9-F54E-2B1E-D68F-2EE101BA6D15}"/>
              </a:ext>
            </a:extLst>
          </p:cNvPr>
          <p:cNvSpPr>
            <a:spLocks noGrp="1"/>
          </p:cNvSpPr>
          <p:nvPr>
            <p:ph idx="1"/>
          </p:nvPr>
        </p:nvSpPr>
        <p:spPr>
          <a:xfrm>
            <a:off x="628649" y="1825624"/>
            <a:ext cx="4185667" cy="4739768"/>
          </a:xfrm>
        </p:spPr>
        <p:txBody>
          <a:bodyPr>
            <a:normAutofit/>
          </a:bodyPr>
          <a:lstStyle/>
          <a:p>
            <a:r>
              <a:rPr lang="en-US" dirty="0"/>
              <a:t>If we define “mean time to extinction” as the mean tick at which the number of wolves reaches zero, over 100 runs, then it is very simple to set up a </a:t>
            </a:r>
            <a:r>
              <a:rPr lang="en-US" dirty="0" err="1"/>
              <a:t>PTab</a:t>
            </a:r>
            <a:r>
              <a:rPr lang="en-US" dirty="0"/>
              <a:t> that produces this result.</a:t>
            </a:r>
          </a:p>
          <a:p>
            <a:r>
              <a:rPr lang="en-US" dirty="0"/>
              <a:t>(The response is complex but surprisingly smooth.)</a:t>
            </a:r>
          </a:p>
        </p:txBody>
      </p:sp>
      <p:cxnSp>
        <p:nvCxnSpPr>
          <p:cNvPr id="11" name="Straight Arrow Connector 10">
            <a:extLst>
              <a:ext uri="{FF2B5EF4-FFF2-40B4-BE49-F238E27FC236}">
                <a16:creationId xmlns:a16="http://schemas.microsoft.com/office/drawing/2014/main" id="{C07EBD3B-F48E-BE50-A4DF-75DA478A5965}"/>
              </a:ext>
            </a:extLst>
          </p:cNvPr>
          <p:cNvCxnSpPr>
            <a:cxnSpLocks/>
          </p:cNvCxnSpPr>
          <p:nvPr/>
        </p:nvCxnSpPr>
        <p:spPr>
          <a:xfrm>
            <a:off x="4192524" y="2609755"/>
            <a:ext cx="3982212" cy="1273982"/>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04AC685-9611-2BD5-8E30-B263049FD70A}"/>
              </a:ext>
            </a:extLst>
          </p:cNvPr>
          <p:cNvCxnSpPr>
            <a:cxnSpLocks/>
          </p:cNvCxnSpPr>
          <p:nvPr/>
        </p:nvCxnSpPr>
        <p:spPr>
          <a:xfrm>
            <a:off x="3392424" y="4035794"/>
            <a:ext cx="1728216" cy="449338"/>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Slide Number Placeholder 17">
            <a:extLst>
              <a:ext uri="{FF2B5EF4-FFF2-40B4-BE49-F238E27FC236}">
                <a16:creationId xmlns:a16="http://schemas.microsoft.com/office/drawing/2014/main" id="{DC6C5E4C-952E-3C9B-4041-2FEE6335FDFA}"/>
              </a:ext>
            </a:extLst>
          </p:cNvPr>
          <p:cNvSpPr>
            <a:spLocks noGrp="1"/>
          </p:cNvSpPr>
          <p:nvPr>
            <p:ph type="sldNum" sz="quarter" idx="12"/>
          </p:nvPr>
        </p:nvSpPr>
        <p:spPr/>
        <p:txBody>
          <a:bodyPr/>
          <a:lstStyle/>
          <a:p>
            <a:fld id="{51912446-488A-4B81-942A-A69984251B94}" type="slidenum">
              <a:rPr lang="en-US" smtClean="0"/>
              <a:t>29</a:t>
            </a:fld>
            <a:endParaRPr lang="en-US" dirty="0"/>
          </a:p>
        </p:txBody>
      </p:sp>
    </p:spTree>
    <p:extLst>
      <p:ext uri="{BB962C8B-B14F-4D97-AF65-F5344CB8AC3E}">
        <p14:creationId xmlns:p14="http://schemas.microsoft.com/office/powerpoint/2010/main" val="321776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E88B6-5986-FE3D-EBDF-A9A265C6065B}"/>
              </a:ext>
            </a:extLst>
          </p:cNvPr>
          <p:cNvSpPr>
            <a:spLocks noGrp="1"/>
          </p:cNvSpPr>
          <p:nvPr>
            <p:ph type="title"/>
          </p:nvPr>
        </p:nvSpPr>
        <p:spPr>
          <a:solidFill>
            <a:schemeClr val="accent6">
              <a:lumMod val="20000"/>
              <a:lumOff val="80000"/>
            </a:schemeClr>
          </a:solidFill>
        </p:spPr>
        <p:txBody>
          <a:bodyPr>
            <a:normAutofit fontScale="90000"/>
          </a:bodyPr>
          <a:lstStyle/>
          <a:p>
            <a:r>
              <a:rPr lang="en-US" sz="3200" dirty="0"/>
              <a:t>The basics:</a:t>
            </a:r>
            <a:br>
              <a:rPr lang="en-US" sz="3200" dirty="0"/>
            </a:br>
            <a:r>
              <a:rPr lang="en-US" sz="3200" dirty="0"/>
              <a:t>Why </a:t>
            </a:r>
            <a:r>
              <a:rPr lang="en-US" sz="3200" dirty="0" err="1"/>
              <a:t>BehaviorSpace</a:t>
            </a:r>
            <a:r>
              <a:rPr lang="en-US" sz="3200" dirty="0"/>
              <a:t> and PivotTables?</a:t>
            </a:r>
          </a:p>
        </p:txBody>
      </p:sp>
      <p:sp>
        <p:nvSpPr>
          <p:cNvPr id="3" name="Content Placeholder 2">
            <a:extLst>
              <a:ext uri="{FF2B5EF4-FFF2-40B4-BE49-F238E27FC236}">
                <a16:creationId xmlns:a16="http://schemas.microsoft.com/office/drawing/2014/main" id="{D6B1A15E-1839-5BAE-324F-51059A9DF16D}"/>
              </a:ext>
            </a:extLst>
          </p:cNvPr>
          <p:cNvSpPr>
            <a:spLocks noGrp="1"/>
          </p:cNvSpPr>
          <p:nvPr>
            <p:ph idx="1"/>
          </p:nvPr>
        </p:nvSpPr>
        <p:spPr>
          <a:xfrm>
            <a:off x="628650" y="1495372"/>
            <a:ext cx="7886700" cy="4681591"/>
          </a:xfrm>
        </p:spPr>
        <p:txBody>
          <a:bodyPr>
            <a:normAutofit fontScale="85000" lnSpcReduction="20000"/>
          </a:bodyPr>
          <a:lstStyle/>
          <a:p>
            <a:r>
              <a:rPr lang="en-US" dirty="0"/>
              <a:t>PivotTables are:</a:t>
            </a:r>
          </a:p>
          <a:p>
            <a:pPr lvl="1"/>
            <a:r>
              <a:rPr lang="en-US" dirty="0"/>
              <a:t>Excel’s tool for rapid statistical analysis of spreadsheet data</a:t>
            </a:r>
          </a:p>
          <a:p>
            <a:pPr lvl="1"/>
            <a:r>
              <a:rPr lang="en-US" dirty="0"/>
              <a:t>Menu-driven</a:t>
            </a:r>
          </a:p>
          <a:p>
            <a:pPr lvl="1"/>
            <a:r>
              <a:rPr lang="en-US" dirty="0"/>
              <a:t>Saved with the Excel file.</a:t>
            </a:r>
          </a:p>
          <a:p>
            <a:pPr lvl="1"/>
            <a:endParaRPr lang="en-US" dirty="0"/>
          </a:p>
          <a:p>
            <a:r>
              <a:rPr lang="en-US" dirty="0"/>
              <a:t>PivotTables can be a very quick and easy way to analyze results of </a:t>
            </a:r>
            <a:r>
              <a:rPr lang="en-US" dirty="0" err="1"/>
              <a:t>BehaviorSpace</a:t>
            </a:r>
            <a:r>
              <a:rPr lang="en-US" dirty="0"/>
              <a:t> experiments. With minimal experience, you can extract basic results in a few seconds.</a:t>
            </a:r>
          </a:p>
          <a:p>
            <a:endParaRPr lang="en-US" dirty="0"/>
          </a:p>
          <a:p>
            <a:r>
              <a:rPr lang="en-US" dirty="0"/>
              <a:t>This guide uses the 2024 Office 365 version </a:t>
            </a:r>
            <a:r>
              <a:rPr lang="en-US"/>
              <a:t>of Excel, in Windows.</a:t>
            </a:r>
            <a:endParaRPr lang="en-US" dirty="0"/>
          </a:p>
          <a:p>
            <a:pPr lvl="1"/>
            <a:endParaRPr lang="en-US" dirty="0"/>
          </a:p>
          <a:p>
            <a:r>
              <a:rPr lang="en-US" dirty="0"/>
              <a:t>(LibreOffice’s Calc spreadsheet and Google Sheets also have tools called Pivot Table, which are similar but not identical to Excel’s.)</a:t>
            </a:r>
          </a:p>
          <a:p>
            <a:endParaRPr lang="en-US" dirty="0"/>
          </a:p>
          <a:p>
            <a:r>
              <a:rPr lang="en-US" dirty="0"/>
              <a:t>Abbreviations: </a:t>
            </a:r>
          </a:p>
          <a:p>
            <a:pPr lvl="1"/>
            <a:r>
              <a:rPr lang="en-US" dirty="0" err="1"/>
              <a:t>PTab</a:t>
            </a:r>
            <a:r>
              <a:rPr lang="en-US" dirty="0"/>
              <a:t> = PivotTable</a:t>
            </a:r>
          </a:p>
          <a:p>
            <a:pPr lvl="1"/>
            <a:r>
              <a:rPr lang="en-US" dirty="0" err="1"/>
              <a:t>BeSp</a:t>
            </a:r>
            <a:r>
              <a:rPr lang="en-US" dirty="0"/>
              <a:t> = </a:t>
            </a:r>
            <a:r>
              <a:rPr lang="en-US" dirty="0" err="1"/>
              <a:t>BehaviorSpace</a:t>
            </a:r>
            <a:endParaRPr lang="en-US" dirty="0"/>
          </a:p>
          <a:p>
            <a:pPr lvl="1"/>
            <a:endParaRPr lang="en-US" dirty="0"/>
          </a:p>
        </p:txBody>
      </p:sp>
      <p:sp>
        <p:nvSpPr>
          <p:cNvPr id="4" name="Slide Number Placeholder 3">
            <a:extLst>
              <a:ext uri="{FF2B5EF4-FFF2-40B4-BE49-F238E27FC236}">
                <a16:creationId xmlns:a16="http://schemas.microsoft.com/office/drawing/2014/main" id="{7C59F585-BDF9-A78D-7B68-3E8B3D2FD605}"/>
              </a:ext>
            </a:extLst>
          </p:cNvPr>
          <p:cNvSpPr>
            <a:spLocks noGrp="1"/>
          </p:cNvSpPr>
          <p:nvPr>
            <p:ph type="sldNum" sz="quarter" idx="12"/>
          </p:nvPr>
        </p:nvSpPr>
        <p:spPr/>
        <p:txBody>
          <a:bodyPr/>
          <a:lstStyle/>
          <a:p>
            <a:fld id="{51912446-488A-4B81-942A-A69984251B94}" type="slidenum">
              <a:rPr lang="en-US" smtClean="0"/>
              <a:t>3</a:t>
            </a:fld>
            <a:endParaRPr lang="en-US" dirty="0"/>
          </a:p>
        </p:txBody>
      </p:sp>
    </p:spTree>
    <p:extLst>
      <p:ext uri="{BB962C8B-B14F-4D97-AF65-F5344CB8AC3E}">
        <p14:creationId xmlns:p14="http://schemas.microsoft.com/office/powerpoint/2010/main" val="272421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3478-44F4-68AD-B7B0-F90B9C9D352C}"/>
              </a:ext>
            </a:extLst>
          </p:cNvPr>
          <p:cNvSpPr>
            <a:spLocks noGrp="1"/>
          </p:cNvSpPr>
          <p:nvPr>
            <p:ph type="title"/>
          </p:nvPr>
        </p:nvSpPr>
        <p:spPr>
          <a:solidFill>
            <a:schemeClr val="accent6">
              <a:lumMod val="20000"/>
              <a:lumOff val="80000"/>
            </a:schemeClr>
          </a:solidFill>
        </p:spPr>
        <p:txBody>
          <a:bodyPr>
            <a:normAutofit/>
          </a:bodyPr>
          <a:lstStyle/>
          <a:p>
            <a:r>
              <a:rPr lang="en-US" dirty="0"/>
              <a:t>Basics: Creating a </a:t>
            </a:r>
            <a:r>
              <a:rPr lang="en-US" dirty="0" err="1"/>
              <a:t>PTab</a:t>
            </a:r>
            <a:r>
              <a:rPr lang="en-US" dirty="0"/>
              <a:t> from </a:t>
            </a:r>
            <a:r>
              <a:rPr lang="en-US" dirty="0" err="1"/>
              <a:t>BeSp</a:t>
            </a:r>
            <a:r>
              <a:rPr lang="en-US" dirty="0"/>
              <a:t> results</a:t>
            </a:r>
          </a:p>
        </p:txBody>
      </p:sp>
      <p:sp>
        <p:nvSpPr>
          <p:cNvPr id="3" name="Content Placeholder 2">
            <a:extLst>
              <a:ext uri="{FF2B5EF4-FFF2-40B4-BE49-F238E27FC236}">
                <a16:creationId xmlns:a16="http://schemas.microsoft.com/office/drawing/2014/main" id="{951DC196-E7B1-27F3-2EE6-3A16B6B86D86}"/>
              </a:ext>
            </a:extLst>
          </p:cNvPr>
          <p:cNvSpPr>
            <a:spLocks noGrp="1"/>
          </p:cNvSpPr>
          <p:nvPr>
            <p:ph idx="1"/>
          </p:nvPr>
        </p:nvSpPr>
        <p:spPr>
          <a:xfrm>
            <a:off x="628649" y="3429000"/>
            <a:ext cx="8313273" cy="2901073"/>
          </a:xfrm>
        </p:spPr>
        <p:txBody>
          <a:bodyPr>
            <a:normAutofit fontScale="62500" lnSpcReduction="20000"/>
          </a:bodyPr>
          <a:lstStyle/>
          <a:p>
            <a:r>
              <a:rPr lang="en-US" dirty="0"/>
              <a:t>When running </a:t>
            </a:r>
            <a:r>
              <a:rPr lang="en-US" dirty="0" err="1"/>
              <a:t>BeSp</a:t>
            </a:r>
            <a:r>
              <a:rPr lang="en-US" dirty="0"/>
              <a:t>, select its “Table” output, </a:t>
            </a:r>
            <a:r>
              <a:rPr lang="en-US" b="1" dirty="0"/>
              <a:t>not</a:t>
            </a:r>
            <a:r>
              <a:rPr lang="en-US" dirty="0"/>
              <a:t> “Spreadsheet”.</a:t>
            </a:r>
          </a:p>
          <a:p>
            <a:r>
              <a:rPr lang="en-US" dirty="0"/>
              <a:t>Open the </a:t>
            </a:r>
            <a:r>
              <a:rPr lang="en-US" dirty="0" err="1"/>
              <a:t>BeSp</a:t>
            </a:r>
            <a:r>
              <a:rPr lang="en-US" dirty="0"/>
              <a:t> results table in Excel; save it in Excel format. (</a:t>
            </a:r>
            <a:r>
              <a:rPr lang="en-US" i="1" dirty="0"/>
              <a:t>Tip: Use the .</a:t>
            </a:r>
            <a:r>
              <a:rPr lang="en-US" i="1" dirty="0" err="1"/>
              <a:t>xlsb</a:t>
            </a:r>
            <a:r>
              <a:rPr lang="en-US" i="1" dirty="0"/>
              <a:t> file format, which produces much smaller files than the standard .xlsx format.</a:t>
            </a:r>
            <a:r>
              <a:rPr lang="en-US" dirty="0"/>
              <a:t>)</a:t>
            </a:r>
          </a:p>
          <a:p>
            <a:r>
              <a:rPr lang="en-US" dirty="0"/>
              <a:t>Create the </a:t>
            </a:r>
            <a:r>
              <a:rPr lang="en-US" dirty="0" err="1"/>
              <a:t>PTab</a:t>
            </a:r>
            <a:r>
              <a:rPr lang="en-US" dirty="0"/>
              <a:t>:</a:t>
            </a:r>
          </a:p>
          <a:p>
            <a:pPr lvl="1"/>
            <a:r>
              <a:rPr lang="en-US" dirty="0"/>
              <a:t>Put the cursor where you want the table.</a:t>
            </a:r>
          </a:p>
          <a:p>
            <a:pPr lvl="1"/>
            <a:r>
              <a:rPr lang="en-US" dirty="0"/>
              <a:t>From the Excel menu: </a:t>
            </a:r>
            <a:r>
              <a:rPr lang="en-US" dirty="0" err="1">
                <a:effectLst>
                  <a:outerShdw blurRad="38100" dist="38100" dir="2700000" algn="tl">
                    <a:srgbClr val="000000">
                      <a:alpha val="43137"/>
                    </a:srgbClr>
                  </a:outerShdw>
                </a:effectLst>
              </a:rPr>
              <a:t>Insert→PivotTable</a:t>
            </a:r>
            <a:r>
              <a:rPr lang="en-US" dirty="0"/>
              <a:t>.</a:t>
            </a:r>
          </a:p>
          <a:p>
            <a:pPr lvl="1"/>
            <a:r>
              <a:rPr lang="en-US" dirty="0"/>
              <a:t>In the pop-up dialog, select the data range you want to analyze, including the column headers (which become variable names). For </a:t>
            </a:r>
            <a:r>
              <a:rPr lang="en-US" dirty="0" err="1"/>
              <a:t>BeSp</a:t>
            </a:r>
            <a:r>
              <a:rPr lang="en-US" dirty="0"/>
              <a:t> tables, this is usually row 7 and below. (</a:t>
            </a:r>
            <a:r>
              <a:rPr lang="en-US" i="1" dirty="0"/>
              <a:t>Tip: Put the cursor at cell A7, then use </a:t>
            </a:r>
            <a:r>
              <a:rPr lang="en-US" dirty="0" err="1">
                <a:effectLst>
                  <a:outerShdw blurRad="38100" dist="38100" dir="2700000" algn="tl">
                    <a:srgbClr val="000000">
                      <a:alpha val="43137"/>
                    </a:srgbClr>
                  </a:outerShdw>
                </a:effectLst>
              </a:rPr>
              <a:t>Cntl</a:t>
            </a:r>
            <a:r>
              <a:rPr lang="en-US" dirty="0">
                <a:effectLst>
                  <a:outerShdw blurRad="38100" dist="38100" dir="2700000" algn="tl">
                    <a:srgbClr val="000000">
                      <a:alpha val="43137"/>
                    </a:srgbClr>
                  </a:outerShdw>
                </a:effectLst>
              </a:rPr>
              <a:t>-Shift right-arrow</a:t>
            </a:r>
            <a:r>
              <a:rPr lang="en-US" i="1" dirty="0"/>
              <a:t>, </a:t>
            </a:r>
            <a:r>
              <a:rPr lang="en-US" dirty="0" err="1">
                <a:effectLst>
                  <a:outerShdw blurRad="38100" dist="38100" dir="2700000" algn="tl">
                    <a:srgbClr val="000000">
                      <a:alpha val="43137"/>
                    </a:srgbClr>
                  </a:outerShdw>
                </a:effectLst>
              </a:rPr>
              <a:t>Cntl</a:t>
            </a:r>
            <a:r>
              <a:rPr lang="en-US" dirty="0">
                <a:effectLst>
                  <a:outerShdw blurRad="38100" dist="38100" dir="2700000" algn="tl">
                    <a:srgbClr val="000000">
                      <a:alpha val="43137"/>
                    </a:srgbClr>
                  </a:outerShdw>
                </a:effectLst>
              </a:rPr>
              <a:t>-Shift down-arrow </a:t>
            </a:r>
            <a:r>
              <a:rPr lang="en-US" i="1" dirty="0"/>
              <a:t>to select all the data...unless there are blanks in the rightmost column</a:t>
            </a:r>
            <a:r>
              <a:rPr lang="en-US" dirty="0"/>
              <a:t>).</a:t>
            </a:r>
          </a:p>
          <a:p>
            <a:pPr lvl="1"/>
            <a:r>
              <a:rPr lang="en-US" dirty="0"/>
              <a:t>This creates an empty </a:t>
            </a:r>
            <a:r>
              <a:rPr lang="en-US" dirty="0" err="1"/>
              <a:t>PTab</a:t>
            </a:r>
            <a:r>
              <a:rPr lang="en-US" dirty="0"/>
              <a:t> but (idiotically) leaves you at the bottom of the data where you can’t see the </a:t>
            </a:r>
            <a:r>
              <a:rPr lang="en-US" dirty="0" err="1"/>
              <a:t>PTab</a:t>
            </a:r>
            <a:r>
              <a:rPr lang="en-US" dirty="0"/>
              <a:t>. Hit the up-arrow once and then the down-arrow to move to the </a:t>
            </a:r>
            <a:r>
              <a:rPr lang="en-US" dirty="0" err="1"/>
              <a:t>PTab</a:t>
            </a:r>
            <a:r>
              <a:rPr lang="en-US" dirty="0"/>
              <a:t>.</a:t>
            </a:r>
          </a:p>
          <a:p>
            <a:pPr lvl="1"/>
            <a:endParaRPr lang="en-US" dirty="0"/>
          </a:p>
          <a:p>
            <a:pPr lvl="1"/>
            <a:r>
              <a:rPr lang="en-US" dirty="0"/>
              <a:t>Alternatively: Select the data, then </a:t>
            </a:r>
            <a:r>
              <a:rPr lang="en-US" dirty="0" err="1">
                <a:effectLst>
                  <a:outerShdw blurRad="38100" dist="38100" dir="2700000" algn="tl">
                    <a:srgbClr val="000000">
                      <a:alpha val="43137"/>
                    </a:srgbClr>
                  </a:outerShdw>
                </a:effectLst>
              </a:rPr>
              <a:t>Insert→PivotTable</a:t>
            </a:r>
            <a:r>
              <a:rPr lang="en-US" dirty="0"/>
              <a:t> and then in the pop-up dialog, choose where you want the </a:t>
            </a:r>
            <a:r>
              <a:rPr lang="en-US" dirty="0" err="1"/>
              <a:t>PTab</a:t>
            </a:r>
            <a:r>
              <a:rPr lang="en-US" dirty="0"/>
              <a:t>. This is more convenient if you want the </a:t>
            </a:r>
            <a:r>
              <a:rPr lang="en-US" dirty="0" err="1"/>
              <a:t>PTab</a:t>
            </a:r>
            <a:r>
              <a:rPr lang="en-US" dirty="0"/>
              <a:t> on a separate worksheet.</a:t>
            </a:r>
          </a:p>
          <a:p>
            <a:pPr lvl="1"/>
            <a:endParaRPr lang="en-US" dirty="0"/>
          </a:p>
        </p:txBody>
      </p:sp>
      <p:pic>
        <p:nvPicPr>
          <p:cNvPr id="5" name="Picture 4">
            <a:extLst>
              <a:ext uri="{FF2B5EF4-FFF2-40B4-BE49-F238E27FC236}">
                <a16:creationId xmlns:a16="http://schemas.microsoft.com/office/drawing/2014/main" id="{E42DCC28-7FF6-588A-E70B-B9EBAF21F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0500" y="1166003"/>
            <a:ext cx="4435179" cy="2092495"/>
          </a:xfrm>
          <a:prstGeom prst="rect">
            <a:avLst/>
          </a:prstGeom>
          <a:ln>
            <a:solidFill>
              <a:schemeClr val="tx1"/>
            </a:solid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1F72B15E-B6A7-C65F-A6D3-EAC0C9346021}"/>
              </a:ext>
            </a:extLst>
          </p:cNvPr>
          <p:cNvCxnSpPr>
            <a:cxnSpLocks/>
          </p:cNvCxnSpPr>
          <p:nvPr/>
        </p:nvCxnSpPr>
        <p:spPr>
          <a:xfrm flipH="1" flipV="1">
            <a:off x="4107222" y="1571151"/>
            <a:ext cx="228989" cy="2811068"/>
          </a:xfrm>
          <a:prstGeom prst="straightConnector1">
            <a:avLst/>
          </a:prstGeom>
          <a:ln w="952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FD0123B-B5C0-3613-244E-5FFA5687C011}"/>
              </a:ext>
            </a:extLst>
          </p:cNvPr>
          <p:cNvCxnSpPr>
            <a:cxnSpLocks/>
          </p:cNvCxnSpPr>
          <p:nvPr/>
        </p:nvCxnSpPr>
        <p:spPr>
          <a:xfrm flipH="1" flipV="1">
            <a:off x="5663218" y="2293578"/>
            <a:ext cx="121246" cy="2429980"/>
          </a:xfrm>
          <a:prstGeom prst="straightConnector1">
            <a:avLst/>
          </a:prstGeom>
          <a:ln w="952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4C0B450-6602-43B5-BC38-9DFD3D8EEB3A}"/>
              </a:ext>
            </a:extLst>
          </p:cNvPr>
          <p:cNvCxnSpPr/>
          <p:nvPr/>
        </p:nvCxnSpPr>
        <p:spPr>
          <a:xfrm flipH="1" flipV="1">
            <a:off x="3574355" y="3002088"/>
            <a:ext cx="247545" cy="1869216"/>
          </a:xfrm>
          <a:prstGeom prst="straightConnector1">
            <a:avLst/>
          </a:prstGeom>
          <a:ln w="952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2AFDF57-916D-6495-8B6F-EC4ACD368671}"/>
              </a:ext>
            </a:extLst>
          </p:cNvPr>
          <p:cNvSpPr>
            <a:spLocks noGrp="1"/>
          </p:cNvSpPr>
          <p:nvPr>
            <p:ph type="sldNum" sz="quarter" idx="12"/>
          </p:nvPr>
        </p:nvSpPr>
        <p:spPr/>
        <p:txBody>
          <a:bodyPr/>
          <a:lstStyle/>
          <a:p>
            <a:fld id="{51912446-488A-4B81-942A-A69984251B94}" type="slidenum">
              <a:rPr lang="en-US" smtClean="0"/>
              <a:t>4</a:t>
            </a:fld>
            <a:endParaRPr lang="en-US" dirty="0"/>
          </a:p>
        </p:txBody>
      </p:sp>
    </p:spTree>
    <p:extLst>
      <p:ext uri="{BB962C8B-B14F-4D97-AF65-F5344CB8AC3E}">
        <p14:creationId xmlns:p14="http://schemas.microsoft.com/office/powerpoint/2010/main" val="117202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B9AE-42A6-7025-CDFD-67B0CF1DBDC7}"/>
              </a:ext>
            </a:extLst>
          </p:cNvPr>
          <p:cNvSpPr>
            <a:spLocks noGrp="1"/>
          </p:cNvSpPr>
          <p:nvPr>
            <p:ph type="title"/>
          </p:nvPr>
        </p:nvSpPr>
        <p:spPr>
          <a:solidFill>
            <a:schemeClr val="accent6">
              <a:lumMod val="20000"/>
              <a:lumOff val="80000"/>
            </a:schemeClr>
          </a:solidFill>
        </p:spPr>
        <p:txBody>
          <a:bodyPr>
            <a:normAutofit/>
          </a:bodyPr>
          <a:lstStyle/>
          <a:p>
            <a:r>
              <a:rPr lang="en-US" dirty="0"/>
              <a:t>Setting up a </a:t>
            </a:r>
            <a:r>
              <a:rPr lang="en-US" dirty="0" err="1"/>
              <a:t>PTab</a:t>
            </a:r>
            <a:r>
              <a:rPr lang="en-US" dirty="0"/>
              <a:t> (1)</a:t>
            </a:r>
          </a:p>
        </p:txBody>
      </p:sp>
      <p:sp>
        <p:nvSpPr>
          <p:cNvPr id="3" name="Content Placeholder 2">
            <a:extLst>
              <a:ext uri="{FF2B5EF4-FFF2-40B4-BE49-F238E27FC236}">
                <a16:creationId xmlns:a16="http://schemas.microsoft.com/office/drawing/2014/main" id="{78998E7F-2FAD-E4C3-8230-F4B8D3C89F32}"/>
              </a:ext>
            </a:extLst>
          </p:cNvPr>
          <p:cNvSpPr>
            <a:spLocks noGrp="1"/>
          </p:cNvSpPr>
          <p:nvPr>
            <p:ph idx="1"/>
          </p:nvPr>
        </p:nvSpPr>
        <p:spPr>
          <a:xfrm>
            <a:off x="628649" y="1825624"/>
            <a:ext cx="4140375" cy="4898499"/>
          </a:xfrm>
        </p:spPr>
        <p:txBody>
          <a:bodyPr>
            <a:normAutofit/>
          </a:bodyPr>
          <a:lstStyle/>
          <a:p>
            <a:r>
              <a:rPr lang="en-US" dirty="0"/>
              <a:t>The </a:t>
            </a:r>
            <a:r>
              <a:rPr lang="en-US" dirty="0" err="1"/>
              <a:t>PTab</a:t>
            </a:r>
            <a:r>
              <a:rPr lang="en-US" dirty="0"/>
              <a:t> “Fields list” dialog appears whenever you have selected a cell inside a </a:t>
            </a:r>
            <a:r>
              <a:rPr lang="en-US" dirty="0" err="1"/>
              <a:t>PTab</a:t>
            </a:r>
            <a:r>
              <a:rPr lang="en-US" dirty="0"/>
              <a:t>.</a:t>
            </a:r>
          </a:p>
          <a:p>
            <a:r>
              <a:rPr lang="en-US" dirty="0"/>
              <a:t>The dialog lists all the variables (columns) in the data.</a:t>
            </a:r>
          </a:p>
          <a:p>
            <a:r>
              <a:rPr lang="en-US" dirty="0"/>
              <a:t>Simply drag the variable names into the Filters, Columns, Rows, and Values boxes to lay out the </a:t>
            </a:r>
            <a:r>
              <a:rPr lang="en-US" dirty="0" err="1"/>
              <a:t>PTab</a:t>
            </a:r>
            <a:r>
              <a:rPr lang="en-US" dirty="0"/>
              <a:t>. The </a:t>
            </a:r>
            <a:r>
              <a:rPr lang="en-US" dirty="0" err="1"/>
              <a:t>PTab</a:t>
            </a:r>
            <a:r>
              <a:rPr lang="en-US" dirty="0"/>
              <a:t> summarizes the Values, broken out by Row and Column variables.</a:t>
            </a:r>
          </a:p>
          <a:p>
            <a:r>
              <a:rPr lang="en-US" dirty="0"/>
              <a:t>In this simple example, the value of “count wolves” is summarized for each value of the “sheep-reproduce” parameter.</a:t>
            </a:r>
          </a:p>
        </p:txBody>
      </p:sp>
      <p:pic>
        <p:nvPicPr>
          <p:cNvPr id="5" name="Picture 4">
            <a:extLst>
              <a:ext uri="{FF2B5EF4-FFF2-40B4-BE49-F238E27FC236}">
                <a16:creationId xmlns:a16="http://schemas.microsoft.com/office/drawing/2014/main" id="{1F374DAC-5702-F962-0291-9CE3A63A0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195" y="1830366"/>
            <a:ext cx="3918203" cy="4351338"/>
          </a:xfrm>
          <a:prstGeom prst="rect">
            <a:avLst/>
          </a:prstGeom>
          <a:ln>
            <a:solidFill>
              <a:schemeClr val="tx1"/>
            </a:solid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A7395C22-FA7D-4195-AEF4-55F00A0E1105}"/>
              </a:ext>
            </a:extLst>
          </p:cNvPr>
          <p:cNvCxnSpPr>
            <a:cxnSpLocks/>
          </p:cNvCxnSpPr>
          <p:nvPr/>
        </p:nvCxnSpPr>
        <p:spPr>
          <a:xfrm>
            <a:off x="4117675" y="1995577"/>
            <a:ext cx="3371261" cy="0"/>
          </a:xfrm>
          <a:prstGeom prst="straightConnector1">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505854A-4EA3-AC1B-E943-438B8BA2420F}"/>
              </a:ext>
            </a:extLst>
          </p:cNvPr>
          <p:cNvCxnSpPr>
            <a:cxnSpLocks/>
          </p:cNvCxnSpPr>
          <p:nvPr/>
        </p:nvCxnSpPr>
        <p:spPr>
          <a:xfrm flipV="1">
            <a:off x="4572000" y="2606040"/>
            <a:ext cx="2884932" cy="394809"/>
          </a:xfrm>
          <a:prstGeom prst="straightConnector1">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337BCC6-D6F0-08AD-5AC2-95D8CA0CD9BC}"/>
              </a:ext>
            </a:extLst>
          </p:cNvPr>
          <p:cNvCxnSpPr>
            <a:cxnSpLocks/>
          </p:cNvCxnSpPr>
          <p:nvPr/>
        </p:nvCxnSpPr>
        <p:spPr>
          <a:xfrm flipV="1">
            <a:off x="2815404" y="5193792"/>
            <a:ext cx="5409624" cy="455892"/>
          </a:xfrm>
          <a:prstGeom prst="straightConnector1">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BBEA87B-0D72-61B9-2627-EC7651FAD9CB}"/>
              </a:ext>
            </a:extLst>
          </p:cNvPr>
          <p:cNvCxnSpPr>
            <a:cxnSpLocks/>
          </p:cNvCxnSpPr>
          <p:nvPr/>
        </p:nvCxnSpPr>
        <p:spPr>
          <a:xfrm flipV="1">
            <a:off x="3531079" y="5193792"/>
            <a:ext cx="3957857" cy="1028729"/>
          </a:xfrm>
          <a:prstGeom prst="straightConnector1">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ADCE480D-5AA1-EB0B-5FE6-9126E7E0E3AA}"/>
              </a:ext>
            </a:extLst>
          </p:cNvPr>
          <p:cNvSpPr>
            <a:spLocks noGrp="1"/>
          </p:cNvSpPr>
          <p:nvPr>
            <p:ph type="sldNum" sz="quarter" idx="12"/>
          </p:nvPr>
        </p:nvSpPr>
        <p:spPr/>
        <p:txBody>
          <a:bodyPr/>
          <a:lstStyle/>
          <a:p>
            <a:fld id="{51912446-488A-4B81-942A-A69984251B94}" type="slidenum">
              <a:rPr lang="en-US" smtClean="0"/>
              <a:t>5</a:t>
            </a:fld>
            <a:endParaRPr lang="en-US" dirty="0"/>
          </a:p>
        </p:txBody>
      </p:sp>
    </p:spTree>
    <p:extLst>
      <p:ext uri="{BB962C8B-B14F-4D97-AF65-F5344CB8AC3E}">
        <p14:creationId xmlns:p14="http://schemas.microsoft.com/office/powerpoint/2010/main" val="64739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3EC1-7F9F-689C-BEAE-3459C459AE32}"/>
              </a:ext>
            </a:extLst>
          </p:cNvPr>
          <p:cNvSpPr>
            <a:spLocks noGrp="1"/>
          </p:cNvSpPr>
          <p:nvPr>
            <p:ph type="title"/>
          </p:nvPr>
        </p:nvSpPr>
        <p:spPr>
          <a:solidFill>
            <a:schemeClr val="accent6">
              <a:lumMod val="20000"/>
              <a:lumOff val="80000"/>
            </a:schemeClr>
          </a:solidFill>
        </p:spPr>
        <p:txBody>
          <a:bodyPr>
            <a:normAutofit/>
          </a:bodyPr>
          <a:lstStyle/>
          <a:p>
            <a:r>
              <a:rPr lang="en-US" dirty="0"/>
              <a:t>Setting up a </a:t>
            </a:r>
            <a:r>
              <a:rPr lang="en-US" dirty="0" err="1"/>
              <a:t>PTab</a:t>
            </a:r>
            <a:r>
              <a:rPr lang="en-US" dirty="0"/>
              <a:t> (2)</a:t>
            </a:r>
          </a:p>
        </p:txBody>
      </p:sp>
      <p:sp>
        <p:nvSpPr>
          <p:cNvPr id="3" name="Content Placeholder 2">
            <a:extLst>
              <a:ext uri="{FF2B5EF4-FFF2-40B4-BE49-F238E27FC236}">
                <a16:creationId xmlns:a16="http://schemas.microsoft.com/office/drawing/2014/main" id="{24C0DDD7-1A3F-4A45-175C-BC90042EA56A}"/>
              </a:ext>
            </a:extLst>
          </p:cNvPr>
          <p:cNvSpPr>
            <a:spLocks noGrp="1"/>
          </p:cNvSpPr>
          <p:nvPr>
            <p:ph idx="1"/>
          </p:nvPr>
        </p:nvSpPr>
        <p:spPr>
          <a:xfrm>
            <a:off x="628650" y="1825624"/>
            <a:ext cx="3852415" cy="4751993"/>
          </a:xfrm>
        </p:spPr>
        <p:txBody>
          <a:bodyPr/>
          <a:lstStyle/>
          <a:p>
            <a:r>
              <a:rPr lang="en-US" dirty="0"/>
              <a:t>By default, PivotTable reports the </a:t>
            </a:r>
            <a:r>
              <a:rPr lang="en-US" b="1" dirty="0"/>
              <a:t>sum</a:t>
            </a:r>
            <a:r>
              <a:rPr lang="en-US" dirty="0"/>
              <a:t> of the variables in the Values field. </a:t>
            </a:r>
          </a:p>
          <a:p>
            <a:r>
              <a:rPr lang="en-US" dirty="0"/>
              <a:t>You can instead get the mean, max, min, count, etc. by clicking on </a:t>
            </a:r>
            <a:r>
              <a:rPr lang="en-US" dirty="0">
                <a:effectLst>
                  <a:outerShdw blurRad="38100" dist="38100" dir="2700000" algn="tl">
                    <a:srgbClr val="000000">
                      <a:alpha val="43137"/>
                    </a:srgbClr>
                  </a:outerShdw>
                </a:effectLst>
              </a:rPr>
              <a:t>Sum of ...</a:t>
            </a:r>
            <a:r>
              <a:rPr lang="en-US" dirty="0"/>
              <a:t>, then selecting </a:t>
            </a:r>
            <a:r>
              <a:rPr lang="en-US" dirty="0">
                <a:effectLst>
                  <a:outerShdw blurRad="38100" dist="38100" dir="2700000" algn="tl">
                    <a:srgbClr val="000000">
                      <a:alpha val="43137"/>
                    </a:srgbClr>
                  </a:outerShdw>
                </a:effectLst>
              </a:rPr>
              <a:t>Value field settings</a:t>
            </a:r>
            <a:r>
              <a:rPr lang="en-US" dirty="0"/>
              <a:t> (not shown here), and choosing a summary statistic.</a:t>
            </a:r>
          </a:p>
          <a:p>
            <a:r>
              <a:rPr lang="en-US" dirty="0"/>
              <a:t>You can put the same variable in the Values field more than once to get (for example) its min, mean, and max.</a:t>
            </a:r>
          </a:p>
        </p:txBody>
      </p:sp>
      <p:pic>
        <p:nvPicPr>
          <p:cNvPr id="11" name="Picture 10">
            <a:extLst>
              <a:ext uri="{FF2B5EF4-FFF2-40B4-BE49-F238E27FC236}">
                <a16:creationId xmlns:a16="http://schemas.microsoft.com/office/drawing/2014/main" id="{5F64E9E6-7D21-E42D-C354-248983629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4640" y="1825624"/>
            <a:ext cx="3090040" cy="3130022"/>
          </a:xfrm>
          <a:prstGeom prst="rect">
            <a:avLst/>
          </a:prstGeom>
          <a:ln>
            <a:solidFill>
              <a:schemeClr val="tx1"/>
            </a:solidFill>
          </a:ln>
          <a:effectLst>
            <a:outerShdw blurRad="292100" dist="139700" dir="2700000" algn="tl" rotWithShape="0">
              <a:srgbClr val="333333">
                <a:alpha val="65000"/>
              </a:srgbClr>
            </a:outerShdw>
          </a:effectLst>
        </p:spPr>
      </p:pic>
      <p:cxnSp>
        <p:nvCxnSpPr>
          <p:cNvPr id="13" name="Straight Arrow Connector 12">
            <a:extLst>
              <a:ext uri="{FF2B5EF4-FFF2-40B4-BE49-F238E27FC236}">
                <a16:creationId xmlns:a16="http://schemas.microsoft.com/office/drawing/2014/main" id="{CD9EC43C-6551-3DE8-E704-ACD02B7B9962}"/>
              </a:ext>
            </a:extLst>
          </p:cNvPr>
          <p:cNvCxnSpPr/>
          <p:nvPr/>
        </p:nvCxnSpPr>
        <p:spPr>
          <a:xfrm>
            <a:off x="3111991" y="3500990"/>
            <a:ext cx="4486117" cy="1222568"/>
          </a:xfrm>
          <a:prstGeom prst="straightConnector1">
            <a:avLst/>
          </a:prstGeom>
          <a:ln w="952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72ACBCC-3024-90A1-FC76-8C9C4552786F}"/>
              </a:ext>
            </a:extLst>
          </p:cNvPr>
          <p:cNvCxnSpPr/>
          <p:nvPr/>
        </p:nvCxnSpPr>
        <p:spPr>
          <a:xfrm flipV="1">
            <a:off x="4299196" y="3390635"/>
            <a:ext cx="1626722" cy="858041"/>
          </a:xfrm>
          <a:prstGeom prst="straightConnector1">
            <a:avLst/>
          </a:prstGeom>
          <a:ln w="952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4B7CF48-DA6A-6F12-D798-0942E0176AD4}"/>
              </a:ext>
            </a:extLst>
          </p:cNvPr>
          <p:cNvSpPr>
            <a:spLocks noGrp="1"/>
          </p:cNvSpPr>
          <p:nvPr>
            <p:ph type="sldNum" sz="quarter" idx="12"/>
          </p:nvPr>
        </p:nvSpPr>
        <p:spPr/>
        <p:txBody>
          <a:bodyPr/>
          <a:lstStyle/>
          <a:p>
            <a:fld id="{51912446-488A-4B81-942A-A69984251B94}" type="slidenum">
              <a:rPr lang="en-US" smtClean="0"/>
              <a:t>6</a:t>
            </a:fld>
            <a:endParaRPr lang="en-US" dirty="0"/>
          </a:p>
        </p:txBody>
      </p:sp>
    </p:spTree>
    <p:extLst>
      <p:ext uri="{BB962C8B-B14F-4D97-AF65-F5344CB8AC3E}">
        <p14:creationId xmlns:p14="http://schemas.microsoft.com/office/powerpoint/2010/main" val="180036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204E7-C5CF-1B35-801F-3BC3A82CEE35}"/>
              </a:ext>
            </a:extLst>
          </p:cNvPr>
          <p:cNvSpPr>
            <a:spLocks noGrp="1"/>
          </p:cNvSpPr>
          <p:nvPr>
            <p:ph type="title"/>
          </p:nvPr>
        </p:nvSpPr>
        <p:spPr>
          <a:solidFill>
            <a:schemeClr val="accent1">
              <a:lumMod val="20000"/>
              <a:lumOff val="80000"/>
            </a:schemeClr>
          </a:solidFill>
        </p:spPr>
        <p:txBody>
          <a:bodyPr/>
          <a:lstStyle/>
          <a:p>
            <a:r>
              <a:rPr lang="en-US" dirty="0"/>
              <a:t>Example 1: A simple sensitivity experiment</a:t>
            </a:r>
          </a:p>
        </p:txBody>
      </p:sp>
      <p:sp>
        <p:nvSpPr>
          <p:cNvPr id="3" name="Content Placeholder 2">
            <a:extLst>
              <a:ext uri="{FF2B5EF4-FFF2-40B4-BE49-F238E27FC236}">
                <a16:creationId xmlns:a16="http://schemas.microsoft.com/office/drawing/2014/main" id="{224D4969-9044-7AFA-52D0-8C421B2C61B6}"/>
              </a:ext>
            </a:extLst>
          </p:cNvPr>
          <p:cNvSpPr>
            <a:spLocks noGrp="1"/>
          </p:cNvSpPr>
          <p:nvPr>
            <p:ph idx="1"/>
          </p:nvPr>
        </p:nvSpPr>
        <p:spPr>
          <a:xfrm>
            <a:off x="628650" y="1825625"/>
            <a:ext cx="5413463" cy="4351338"/>
          </a:xfrm>
        </p:spPr>
        <p:txBody>
          <a:bodyPr>
            <a:normAutofit fontScale="92500" lnSpcReduction="10000"/>
          </a:bodyPr>
          <a:lstStyle/>
          <a:p>
            <a:r>
              <a:rPr lang="en-US" dirty="0"/>
              <a:t>A sensitivity experiment varies one or more model parameters and examines how selected model results respond.</a:t>
            </a:r>
          </a:p>
          <a:p>
            <a:r>
              <a:rPr lang="en-US" dirty="0"/>
              <a:t>Here, we use the </a:t>
            </a:r>
            <a:r>
              <a:rPr lang="en-US" dirty="0" err="1"/>
              <a:t>NetLogo</a:t>
            </a:r>
            <a:r>
              <a:rPr lang="en-US" dirty="0"/>
              <a:t> Models Library’s Wolf Sheep Predation model (under “Sample Models → Biology) and examine how one output—the number of wolves—responds to one parameter,</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latin typeface="Courier New" panose="02070309020205020404" pitchFamily="49" charset="0"/>
                <a:ea typeface="Calibri" panose="020F0502020204030204" pitchFamily="34" charset="0"/>
                <a:cs typeface="Courier New" panose="02070309020205020404" pitchFamily="49" charset="0"/>
              </a:rPr>
              <a:t>sheep-reproduce</a:t>
            </a:r>
            <a:r>
              <a:rPr lang="en-US" dirty="0">
                <a:latin typeface="Calibri" panose="020F0502020204030204" pitchFamily="34" charset="0"/>
                <a:ea typeface="Calibri" panose="020F0502020204030204" pitchFamily="34" charset="0"/>
                <a:cs typeface="Calibri" panose="020F0502020204030204" pitchFamily="34" charset="0"/>
              </a:rPr>
              <a:t>.</a:t>
            </a:r>
          </a:p>
          <a:p>
            <a:r>
              <a:rPr lang="en-US" dirty="0"/>
              <a:t>This </a:t>
            </a:r>
            <a:r>
              <a:rPr lang="en-US" dirty="0" err="1"/>
              <a:t>BeSp</a:t>
            </a:r>
            <a:r>
              <a:rPr lang="en-US" dirty="0"/>
              <a:t> setup was used. It varies sheep-reproduce from 0.0 to 10 by 0.1, and runs the model for 1000 time steps. The value of </a:t>
            </a:r>
            <a:r>
              <a:rPr lang="en-US" dirty="0">
                <a:latin typeface="Courier New" panose="02070309020205020404" pitchFamily="49" charset="0"/>
                <a:cs typeface="Courier New" panose="02070309020205020404" pitchFamily="49" charset="0"/>
              </a:rPr>
              <a:t>count wolves</a:t>
            </a:r>
            <a:r>
              <a:rPr lang="en-US" dirty="0"/>
              <a:t> is reported each tick.</a:t>
            </a:r>
          </a:p>
          <a:p>
            <a:r>
              <a:rPr lang="en-US" dirty="0"/>
              <a:t>We will analyze how the mean number of wolves over a simulation responded to the value of </a:t>
            </a:r>
            <a:r>
              <a:rPr lang="en-US" dirty="0">
                <a:latin typeface="Courier New" panose="02070309020205020404" pitchFamily="49" charset="0"/>
                <a:ea typeface="Calibri" panose="020F0502020204030204" pitchFamily="34" charset="0"/>
                <a:cs typeface="Courier New" panose="02070309020205020404" pitchFamily="49" charset="0"/>
              </a:rPr>
              <a:t>sheep-reproduce</a:t>
            </a:r>
            <a:r>
              <a:rPr lang="en-US" dirty="0">
                <a:latin typeface="Calibri" panose="020F0502020204030204" pitchFamily="34" charset="0"/>
                <a:ea typeface="Calibri" panose="020F0502020204030204" pitchFamily="34" charset="0"/>
                <a:cs typeface="Calibri" panose="020F0502020204030204" pitchFamily="34" charset="0"/>
              </a:rPr>
              <a:t>.</a:t>
            </a:r>
            <a:endParaRPr lang="en-US" dirty="0"/>
          </a:p>
        </p:txBody>
      </p:sp>
      <p:pic>
        <p:nvPicPr>
          <p:cNvPr id="5" name="Picture 4">
            <a:extLst>
              <a:ext uri="{FF2B5EF4-FFF2-40B4-BE49-F238E27FC236}">
                <a16:creationId xmlns:a16="http://schemas.microsoft.com/office/drawing/2014/main" id="{9F52A520-792D-D44D-EA59-863B59655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697" y="1520632"/>
            <a:ext cx="2618357" cy="4400234"/>
          </a:xfrm>
          <a:prstGeom prst="rect">
            <a:avLst/>
          </a:prstGeom>
          <a:ln>
            <a:solidFill>
              <a:schemeClr val="tx1"/>
            </a:solid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0E8B37E6-AFFA-2989-8698-C65ECF06A648}"/>
              </a:ext>
            </a:extLst>
          </p:cNvPr>
          <p:cNvCxnSpPr>
            <a:cxnSpLocks/>
          </p:cNvCxnSpPr>
          <p:nvPr/>
        </p:nvCxnSpPr>
        <p:spPr>
          <a:xfrm flipV="1">
            <a:off x="4387970" y="2965485"/>
            <a:ext cx="2795880" cy="1307466"/>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E96020D-99D3-19B2-1545-B4AFB489EE9E}"/>
              </a:ext>
            </a:extLst>
          </p:cNvPr>
          <p:cNvCxnSpPr>
            <a:cxnSpLocks/>
          </p:cNvCxnSpPr>
          <p:nvPr/>
        </p:nvCxnSpPr>
        <p:spPr>
          <a:xfrm>
            <a:off x="3743864" y="4520242"/>
            <a:ext cx="2859013" cy="1193495"/>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17410C6-2BD3-2C87-2FF3-5FDFDB5335D6}"/>
              </a:ext>
            </a:extLst>
          </p:cNvPr>
          <p:cNvSpPr>
            <a:spLocks noGrp="1"/>
          </p:cNvSpPr>
          <p:nvPr>
            <p:ph type="sldNum" sz="quarter" idx="12"/>
          </p:nvPr>
        </p:nvSpPr>
        <p:spPr/>
        <p:txBody>
          <a:bodyPr/>
          <a:lstStyle/>
          <a:p>
            <a:fld id="{51912446-488A-4B81-942A-A69984251B94}" type="slidenum">
              <a:rPr lang="en-US" smtClean="0"/>
              <a:t>7</a:t>
            </a:fld>
            <a:endParaRPr lang="en-US" dirty="0"/>
          </a:p>
        </p:txBody>
      </p:sp>
    </p:spTree>
    <p:extLst>
      <p:ext uri="{BB962C8B-B14F-4D97-AF65-F5344CB8AC3E}">
        <p14:creationId xmlns:p14="http://schemas.microsoft.com/office/powerpoint/2010/main" val="1939334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892A8-EF21-BFA4-C6E4-491E2BCAFC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F0425-3A86-DFF7-C998-CB629C5D8C31}"/>
              </a:ext>
            </a:extLst>
          </p:cNvPr>
          <p:cNvSpPr>
            <a:spLocks noGrp="1"/>
          </p:cNvSpPr>
          <p:nvPr>
            <p:ph type="title"/>
          </p:nvPr>
        </p:nvSpPr>
        <p:spPr>
          <a:solidFill>
            <a:schemeClr val="accent1">
              <a:lumMod val="20000"/>
              <a:lumOff val="80000"/>
            </a:schemeClr>
          </a:solidFill>
        </p:spPr>
        <p:txBody>
          <a:bodyPr/>
          <a:lstStyle/>
          <a:p>
            <a:r>
              <a:rPr lang="en-US" dirty="0"/>
              <a:t>Example 1: A simple sensitivity experiment</a:t>
            </a:r>
          </a:p>
        </p:txBody>
      </p:sp>
      <p:sp>
        <p:nvSpPr>
          <p:cNvPr id="3" name="Content Placeholder 2">
            <a:extLst>
              <a:ext uri="{FF2B5EF4-FFF2-40B4-BE49-F238E27FC236}">
                <a16:creationId xmlns:a16="http://schemas.microsoft.com/office/drawing/2014/main" id="{0B34C14E-8E83-22D6-6673-97333FCB686B}"/>
              </a:ext>
            </a:extLst>
          </p:cNvPr>
          <p:cNvSpPr>
            <a:spLocks noGrp="1"/>
          </p:cNvSpPr>
          <p:nvPr>
            <p:ph idx="1"/>
          </p:nvPr>
        </p:nvSpPr>
        <p:spPr>
          <a:xfrm>
            <a:off x="628651" y="1825625"/>
            <a:ext cx="3943350" cy="4351338"/>
          </a:xfrm>
        </p:spPr>
        <p:txBody>
          <a:bodyPr>
            <a:normAutofit/>
          </a:bodyPr>
          <a:lstStyle/>
          <a:p>
            <a:r>
              <a:rPr lang="en-US" dirty="0"/>
              <a:t>Run the </a:t>
            </a:r>
            <a:r>
              <a:rPr lang="en-US" dirty="0" err="1"/>
              <a:t>BeSp</a:t>
            </a:r>
            <a:r>
              <a:rPr lang="en-US" dirty="0"/>
              <a:t> experiment, producing output in Table format. </a:t>
            </a:r>
          </a:p>
          <a:p>
            <a:r>
              <a:rPr lang="en-US" dirty="0"/>
              <a:t>Follow the steps described above to:</a:t>
            </a:r>
          </a:p>
          <a:p>
            <a:pPr lvl="1"/>
            <a:r>
              <a:rPr lang="en-US" dirty="0"/>
              <a:t>Open the </a:t>
            </a:r>
            <a:r>
              <a:rPr lang="en-US" dirty="0" err="1"/>
              <a:t>BeSp</a:t>
            </a:r>
            <a:r>
              <a:rPr lang="en-US" dirty="0"/>
              <a:t> output in Excel,</a:t>
            </a:r>
          </a:p>
          <a:p>
            <a:pPr lvl="1"/>
            <a:r>
              <a:rPr lang="en-US" dirty="0"/>
              <a:t>Create a </a:t>
            </a:r>
            <a:r>
              <a:rPr lang="en-US" dirty="0" err="1"/>
              <a:t>PTab</a:t>
            </a:r>
            <a:r>
              <a:rPr lang="en-US" dirty="0"/>
              <a:t>,</a:t>
            </a:r>
          </a:p>
          <a:p>
            <a:pPr lvl="1"/>
            <a:r>
              <a:rPr lang="en-US" dirty="0"/>
              <a:t>Set up the </a:t>
            </a:r>
            <a:r>
              <a:rPr lang="en-US" dirty="0" err="1"/>
              <a:t>PTab</a:t>
            </a:r>
            <a:r>
              <a:rPr lang="en-US" dirty="0"/>
              <a:t> so it reports the mean of </a:t>
            </a:r>
            <a:r>
              <a:rPr lang="en-US" dirty="0">
                <a:latin typeface="Courier New" panose="02070309020205020404" pitchFamily="49" charset="0"/>
                <a:cs typeface="Courier New" panose="02070309020205020404" pitchFamily="49" charset="0"/>
              </a:rPr>
              <a:t>count wolves</a:t>
            </a:r>
            <a:r>
              <a:rPr lang="en-US" dirty="0"/>
              <a:t> for each value of </a:t>
            </a:r>
            <a:r>
              <a:rPr lang="en-US" dirty="0">
                <a:latin typeface="Courier New" panose="02070309020205020404" pitchFamily="49" charset="0"/>
                <a:ea typeface="Calibri" panose="020F0502020204030204" pitchFamily="34" charset="0"/>
                <a:cs typeface="Courier New" panose="02070309020205020404" pitchFamily="49" charset="0"/>
              </a:rPr>
              <a:t>sheep-reproduce</a:t>
            </a:r>
            <a:r>
              <a:rPr lang="en-US" dirty="0">
                <a:latin typeface="Calibri" panose="020F0502020204030204" pitchFamily="34" charset="0"/>
                <a:ea typeface="Calibri" panose="020F0502020204030204" pitchFamily="34" charset="0"/>
                <a:cs typeface="Calibri" panose="020F0502020204030204" pitchFamily="34" charset="0"/>
              </a:rPr>
              <a:t>.</a:t>
            </a:r>
            <a:endParaRPr lang="en-US" dirty="0"/>
          </a:p>
        </p:txBody>
      </p:sp>
      <p:pic>
        <p:nvPicPr>
          <p:cNvPr id="6" name="Picture 5">
            <a:extLst>
              <a:ext uri="{FF2B5EF4-FFF2-40B4-BE49-F238E27FC236}">
                <a16:creationId xmlns:a16="http://schemas.microsoft.com/office/drawing/2014/main" id="{EA796C3A-AABB-F714-3468-7385CDDD33EC}"/>
              </a:ext>
            </a:extLst>
          </p:cNvPr>
          <p:cNvPicPr>
            <a:picLocks noChangeAspect="1"/>
          </p:cNvPicPr>
          <p:nvPr/>
        </p:nvPicPr>
        <p:blipFill>
          <a:blip r:embed="rId2"/>
          <a:stretch>
            <a:fillRect/>
          </a:stretch>
        </p:blipFill>
        <p:spPr>
          <a:xfrm>
            <a:off x="4767940" y="1460499"/>
            <a:ext cx="4005815" cy="5032375"/>
          </a:xfrm>
          <a:prstGeom prst="rect">
            <a:avLst/>
          </a:prstGeom>
          <a:ln>
            <a:solidFill>
              <a:schemeClr val="tx1"/>
            </a:solid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06C946B8-077E-2CBA-9C5C-EC15F50E89B0}"/>
              </a:ext>
            </a:extLst>
          </p:cNvPr>
          <p:cNvSpPr>
            <a:spLocks noGrp="1"/>
          </p:cNvSpPr>
          <p:nvPr>
            <p:ph type="sldNum" sz="quarter" idx="12"/>
          </p:nvPr>
        </p:nvSpPr>
        <p:spPr/>
        <p:txBody>
          <a:bodyPr/>
          <a:lstStyle/>
          <a:p>
            <a:fld id="{51912446-488A-4B81-942A-A69984251B94}" type="slidenum">
              <a:rPr lang="en-US" smtClean="0"/>
              <a:t>8</a:t>
            </a:fld>
            <a:endParaRPr lang="en-US" dirty="0"/>
          </a:p>
        </p:txBody>
      </p:sp>
    </p:spTree>
    <p:extLst>
      <p:ext uri="{BB962C8B-B14F-4D97-AF65-F5344CB8AC3E}">
        <p14:creationId xmlns:p14="http://schemas.microsoft.com/office/powerpoint/2010/main" val="3334857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5421-D7B8-9EB4-E6E5-814BA7DC187E}"/>
              </a:ext>
            </a:extLst>
          </p:cNvPr>
          <p:cNvSpPr>
            <a:spLocks noGrp="1"/>
          </p:cNvSpPr>
          <p:nvPr>
            <p:ph type="title"/>
          </p:nvPr>
        </p:nvSpPr>
        <p:spPr>
          <a:solidFill>
            <a:schemeClr val="accent1">
              <a:lumMod val="20000"/>
              <a:lumOff val="80000"/>
            </a:schemeClr>
          </a:solidFill>
        </p:spPr>
        <p:txBody>
          <a:bodyPr/>
          <a:lstStyle/>
          <a:p>
            <a:r>
              <a:rPr lang="en-US" dirty="0"/>
              <a:t>Tips and tricks (1): Grand Totals</a:t>
            </a:r>
          </a:p>
        </p:txBody>
      </p:sp>
      <p:sp>
        <p:nvSpPr>
          <p:cNvPr id="3" name="Content Placeholder 2">
            <a:extLst>
              <a:ext uri="{FF2B5EF4-FFF2-40B4-BE49-F238E27FC236}">
                <a16:creationId xmlns:a16="http://schemas.microsoft.com/office/drawing/2014/main" id="{349480C1-5191-64F5-C494-09ADA0837F26}"/>
              </a:ext>
            </a:extLst>
          </p:cNvPr>
          <p:cNvSpPr>
            <a:spLocks noGrp="1"/>
          </p:cNvSpPr>
          <p:nvPr>
            <p:ph idx="1"/>
          </p:nvPr>
        </p:nvSpPr>
        <p:spPr>
          <a:xfrm>
            <a:off x="628650" y="1825625"/>
            <a:ext cx="5625644" cy="2726167"/>
          </a:xfrm>
        </p:spPr>
        <p:txBody>
          <a:bodyPr>
            <a:normAutofit fontScale="85000" lnSpcReduction="20000"/>
          </a:bodyPr>
          <a:lstStyle/>
          <a:p>
            <a:r>
              <a:rPr lang="en-US" dirty="0"/>
              <a:t>By default, Excel adds “Grand totals” for </a:t>
            </a:r>
            <a:r>
              <a:rPr lang="en-US" dirty="0" err="1"/>
              <a:t>PTab</a:t>
            </a:r>
            <a:r>
              <a:rPr lang="en-US" dirty="0"/>
              <a:t> columns and (when applicable) rows.</a:t>
            </a:r>
          </a:p>
          <a:p>
            <a:r>
              <a:rPr lang="en-US" dirty="0"/>
              <a:t>These grand totals are usually a meaningless nuisance. </a:t>
            </a:r>
          </a:p>
          <a:p>
            <a:r>
              <a:rPr lang="en-US" dirty="0"/>
              <a:t>You can turn them off for a </a:t>
            </a:r>
            <a:r>
              <a:rPr lang="en-US" dirty="0" err="1"/>
              <a:t>PTab</a:t>
            </a:r>
            <a:r>
              <a:rPr lang="en-US" dirty="0"/>
              <a:t> by using the PivotTable Design menu (which is only visible when you’ve selected a cell within a </a:t>
            </a:r>
            <a:r>
              <a:rPr lang="en-US" dirty="0" err="1"/>
              <a:t>PTab</a:t>
            </a:r>
            <a:r>
              <a:rPr lang="en-US" dirty="0"/>
              <a:t>). Click on </a:t>
            </a:r>
            <a:r>
              <a:rPr lang="en-US" dirty="0">
                <a:effectLst>
                  <a:outerShdw blurRad="38100" dist="38100" dir="2700000" algn="tl">
                    <a:srgbClr val="000000">
                      <a:alpha val="43137"/>
                    </a:srgbClr>
                  </a:outerShdw>
                </a:effectLst>
              </a:rPr>
              <a:t>Grand Totals</a:t>
            </a:r>
            <a:r>
              <a:rPr lang="en-US" dirty="0"/>
              <a:t> and set it to off for rows and columns.</a:t>
            </a:r>
          </a:p>
          <a:p>
            <a:r>
              <a:rPr lang="en-US" dirty="0"/>
              <a:t>In newer versions of Excel, you can turn grand totals off permanently using </a:t>
            </a:r>
            <a:r>
              <a:rPr lang="en-US" dirty="0" err="1">
                <a:effectLst>
                  <a:outerShdw blurRad="38100" dist="38100" dir="2700000" algn="tl">
                    <a:srgbClr val="000000">
                      <a:alpha val="43137"/>
                    </a:srgbClr>
                  </a:outerShdw>
                </a:effectLst>
              </a:rPr>
              <a:t>File</a:t>
            </a:r>
            <a:r>
              <a:rPr lang="en-US"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→Options→Data</a:t>
            </a:r>
            <a:r>
              <a:rPr lang="en-US"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Make changes to the default layout of PivotTables</a:t>
            </a:r>
            <a:r>
              <a:rPr lang="en-US" dirty="0">
                <a:latin typeface="Calibri" panose="020F0502020204030204" pitchFamily="34" charset="0"/>
                <a:ea typeface="Calibri" panose="020F0502020204030204" pitchFamily="34" charset="0"/>
                <a:cs typeface="Calibri" panose="020F0502020204030204" pitchFamily="34" charset="0"/>
              </a:rPr>
              <a:t> and setting Grand Totals to off.</a:t>
            </a:r>
            <a:endParaRPr lang="en-US" dirty="0"/>
          </a:p>
        </p:txBody>
      </p:sp>
      <p:pic>
        <p:nvPicPr>
          <p:cNvPr id="5" name="Picture 4">
            <a:extLst>
              <a:ext uri="{FF2B5EF4-FFF2-40B4-BE49-F238E27FC236}">
                <a16:creationId xmlns:a16="http://schemas.microsoft.com/office/drawing/2014/main" id="{C39DDE14-9BE3-B393-5AB1-C9443A060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319" y="1715974"/>
            <a:ext cx="2197638" cy="1396018"/>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F2D3FE8-F760-3EAE-735D-057BA9764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8" y="4808708"/>
            <a:ext cx="9007621" cy="1684166"/>
          </a:xfrm>
          <a:prstGeom prst="rect">
            <a:avLst/>
          </a:prstGeom>
          <a:ln>
            <a:solidFill>
              <a:schemeClr val="tx1"/>
            </a:solidFill>
          </a:ln>
          <a:effectLst>
            <a:outerShdw blurRad="292100" dist="139700" dir="2700000" algn="tl" rotWithShape="0">
              <a:srgbClr val="333333">
                <a:alpha val="65000"/>
              </a:srgbClr>
            </a:outerShdw>
          </a:effectLst>
        </p:spPr>
      </p:pic>
      <p:cxnSp>
        <p:nvCxnSpPr>
          <p:cNvPr id="9" name="Straight Arrow Connector 8">
            <a:extLst>
              <a:ext uri="{FF2B5EF4-FFF2-40B4-BE49-F238E27FC236}">
                <a16:creationId xmlns:a16="http://schemas.microsoft.com/office/drawing/2014/main" id="{BEAA7512-07E3-76D3-F052-95CB9F6FDD7D}"/>
              </a:ext>
            </a:extLst>
          </p:cNvPr>
          <p:cNvCxnSpPr/>
          <p:nvPr/>
        </p:nvCxnSpPr>
        <p:spPr>
          <a:xfrm>
            <a:off x="4966051" y="2101604"/>
            <a:ext cx="1950046" cy="676960"/>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E8AA068-FEB7-1D55-949D-25D8A757D5E8}"/>
              </a:ext>
            </a:extLst>
          </p:cNvPr>
          <p:cNvCxnSpPr>
            <a:cxnSpLocks/>
          </p:cNvCxnSpPr>
          <p:nvPr/>
        </p:nvCxnSpPr>
        <p:spPr>
          <a:xfrm flipH="1">
            <a:off x="959867" y="3577087"/>
            <a:ext cx="293013" cy="2141702"/>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8EC5389-E96A-1A29-7E1E-2C85370D43EF}"/>
              </a:ext>
            </a:extLst>
          </p:cNvPr>
          <p:cNvCxnSpPr/>
          <p:nvPr/>
        </p:nvCxnSpPr>
        <p:spPr>
          <a:xfrm>
            <a:off x="3324172" y="3111992"/>
            <a:ext cx="4566948" cy="2197590"/>
          </a:xfrm>
          <a:prstGeom prst="straightConnector1">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08D1E32-5573-76EA-61C1-7B2D7A480BB3}"/>
              </a:ext>
            </a:extLst>
          </p:cNvPr>
          <p:cNvSpPr>
            <a:spLocks noGrp="1"/>
          </p:cNvSpPr>
          <p:nvPr>
            <p:ph type="sldNum" sz="quarter" idx="12"/>
          </p:nvPr>
        </p:nvSpPr>
        <p:spPr/>
        <p:txBody>
          <a:bodyPr/>
          <a:lstStyle/>
          <a:p>
            <a:fld id="{51912446-488A-4B81-942A-A69984251B94}" type="slidenum">
              <a:rPr lang="en-US" smtClean="0"/>
              <a:t>9</a:t>
            </a:fld>
            <a:endParaRPr lang="en-US" dirty="0"/>
          </a:p>
        </p:txBody>
      </p:sp>
    </p:spTree>
    <p:extLst>
      <p:ext uri="{BB962C8B-B14F-4D97-AF65-F5344CB8AC3E}">
        <p14:creationId xmlns:p14="http://schemas.microsoft.com/office/powerpoint/2010/main" val="594158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1204</TotalTime>
  <Words>3381</Words>
  <Application>Microsoft Office PowerPoint</Application>
  <PresentationFormat>On-screen Show (4:3)</PresentationFormat>
  <Paragraphs>207</Paragraphs>
  <Slides>29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Aptos</vt:lpstr>
      <vt:lpstr>Arial</vt:lpstr>
      <vt:lpstr>Calibri</vt:lpstr>
      <vt:lpstr>Courier New</vt:lpstr>
      <vt:lpstr>Office Theme</vt:lpstr>
      <vt:lpstr>Analyzing BehaviorSpace Results with Excel’s PivotTables</vt:lpstr>
      <vt:lpstr>Contents</vt:lpstr>
      <vt:lpstr>The basics: Why BehaviorSpace and PivotTables?</vt:lpstr>
      <vt:lpstr>Basics: Creating a PTab from BeSp results</vt:lpstr>
      <vt:lpstr>Setting up a PTab (1)</vt:lpstr>
      <vt:lpstr>Setting up a PTab (2)</vt:lpstr>
      <vt:lpstr>Example 1: A simple sensitivity experiment</vt:lpstr>
      <vt:lpstr>Example 1: A simple sensitivity experiment</vt:lpstr>
      <vt:lpstr>Tips and tricks (1): Grand Totals</vt:lpstr>
      <vt:lpstr>Tips and tricks (2): Graphing</vt:lpstr>
      <vt:lpstr>Tips and tricks (3a): Filtering results</vt:lpstr>
      <vt:lpstr>Tips and tricks (3b): Adding a variable to a PTab</vt:lpstr>
      <vt:lpstr>Tips and tricks (3b): Adding a filter variable</vt:lpstr>
      <vt:lpstr>Example 2: A scenario contrast</vt:lpstr>
      <vt:lpstr>Example 2: A scenario contrast</vt:lpstr>
      <vt:lpstr>Example 2: A scenario contrast</vt:lpstr>
      <vt:lpstr>More tips and tricks (1) Copying PivotTables</vt:lpstr>
      <vt:lpstr>More tips and tricks (1) Copying PivotTables</vt:lpstr>
      <vt:lpstr>More tips and tricks (2) Refresh</vt:lpstr>
      <vt:lpstr>More tips and tricks (2) Sorting rows or columns</vt:lpstr>
      <vt:lpstr>More tips and tricks (3) More complex tables</vt:lpstr>
      <vt:lpstr>More tips and tricks (3) Date and time variables</vt:lpstr>
      <vt:lpstr>More tips and tricks (4) Automatic grouping of date/time values</vt:lpstr>
      <vt:lpstr>More complex analyses (1) Time-series results</vt:lpstr>
      <vt:lpstr>More complex analyses (2) Frequency of events within a simulation</vt:lpstr>
      <vt:lpstr>More complex analyses (3) Frequency of events across simulations</vt:lpstr>
      <vt:lpstr>More complex analyses (3) Frequency of events across simulations</vt:lpstr>
      <vt:lpstr>More complex analyses (4) Mean time to an event, across simulations</vt:lpstr>
      <vt:lpstr>More complex analyses (4) Mean time to an event, across simulations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Railsback</dc:creator>
  <cp:lastModifiedBy>Steve Railsback</cp:lastModifiedBy>
  <cp:revision>48</cp:revision>
  <dcterms:created xsi:type="dcterms:W3CDTF">2024-10-11T02:15:23Z</dcterms:created>
  <dcterms:modified xsi:type="dcterms:W3CDTF">2024-10-29T14:30:15Z</dcterms:modified>
</cp:coreProperties>
</file>